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760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entury Gothic"/>
        <a:ea typeface="Century Gothic"/>
        <a:cs typeface="Century Gothic"/>
        <a:sym typeface="Century Gothic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5" autoAdjust="0"/>
    <p:restoredTop sz="62411" autoAdjust="0"/>
  </p:normalViewPr>
  <p:slideViewPr>
    <p:cSldViewPr snapToGrid="0">
      <p:cViewPr varScale="1">
        <p:scale>
          <a:sx n="47" d="100"/>
          <a:sy n="47" d="100"/>
        </p:scale>
        <p:origin x="208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Times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正方形/長方形 4"/>
          <p:cNvGrpSpPr/>
          <p:nvPr/>
        </p:nvGrpSpPr>
        <p:grpSpPr>
          <a:xfrm>
            <a:off x="0" y="6251952"/>
            <a:ext cx="9144000" cy="606048"/>
            <a:chOff x="0" y="0"/>
            <a:chExt cx="9144000" cy="606047"/>
          </a:xfrm>
        </p:grpSpPr>
        <p:sp>
          <p:nvSpPr>
            <p:cNvPr id="26" name="四角形"/>
            <p:cNvSpPr/>
            <p:nvPr/>
          </p:nvSpPr>
          <p:spPr>
            <a:xfrm>
              <a:off x="0" y="-1"/>
              <a:ext cx="9144000" cy="60604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ln w="9525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PowerPoint"/>
            <p:cNvSpPr txBox="1"/>
            <p:nvPr/>
          </p:nvSpPr>
          <p:spPr>
            <a:xfrm>
              <a:off x="34290" y="167133"/>
              <a:ext cx="9075420" cy="2717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90" tIns="34290" rIns="34290" bIns="3429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PowerPoint</a:t>
              </a:r>
            </a:p>
          </p:txBody>
        </p:sp>
      </p:grpSp>
      <p:sp>
        <p:nvSpPr>
          <p:cNvPr id="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662765" y="6439808"/>
            <a:ext cx="273061" cy="28194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タイトルテキスト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30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718457" indent="-261257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1219200" indent="-304800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1737360" indent="-365760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2194560" indent="-365760">
              <a:defRPr sz="3200"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1" name="テキスト プレースホルダー 3"/>
          <p:cNvSpPr>
            <a:spLocks noGrp="1"/>
          </p:cNvSpPr>
          <p:nvPr>
            <p:ph type="body" sz="quarter" idx="2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pPr>
            <a:endParaRPr/>
          </a:p>
        </p:txBody>
      </p:sp>
      <p:sp>
        <p:nvSpPr>
          <p:cNvPr id="1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タイトルテキスト"/>
          <p:cNvSpPr txBox="1">
            <a:spLocks noGrp="1"/>
          </p:cNvSpPr>
          <p:nvPr>
            <p:ph type="title"/>
          </p:nvPr>
        </p:nvSpPr>
        <p:spPr>
          <a:xfrm>
            <a:off x="630237" y="457200"/>
            <a:ext cx="2949576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40" name="図プレースホルダー 2"/>
          <p:cNvSpPr>
            <a:spLocks noGrp="1"/>
          </p:cNvSpPr>
          <p:nvPr>
            <p:ph type="pic" sz="half" idx="21"/>
          </p:nvPr>
        </p:nvSpPr>
        <p:spPr>
          <a:xfrm>
            <a:off x="3887787" y="987425"/>
            <a:ext cx="4629151" cy="487362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41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30237" y="2057400"/>
            <a:ext cx="2949576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0" indent="4572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0" indent="9144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0" indent="13716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0" indent="1828800">
              <a:buSzTx/>
              <a:buFontTx/>
              <a:buNone/>
              <a:defRPr sz="1600"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正方形/長方形 4"/>
          <p:cNvGrpSpPr/>
          <p:nvPr/>
        </p:nvGrpSpPr>
        <p:grpSpPr>
          <a:xfrm>
            <a:off x="0" y="6251952"/>
            <a:ext cx="9144000" cy="606048"/>
            <a:chOff x="0" y="0"/>
            <a:chExt cx="9144000" cy="606047"/>
          </a:xfrm>
        </p:grpSpPr>
        <p:sp>
          <p:nvSpPr>
            <p:cNvPr id="40" name="四角形"/>
            <p:cNvSpPr/>
            <p:nvPr/>
          </p:nvSpPr>
          <p:spPr>
            <a:xfrm>
              <a:off x="0" y="-1"/>
              <a:ext cx="9144000" cy="60604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ln w="9525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1" name="PowerPoint"/>
            <p:cNvSpPr txBox="1"/>
            <p:nvPr/>
          </p:nvSpPr>
          <p:spPr>
            <a:xfrm>
              <a:off x="34290" y="167133"/>
              <a:ext cx="9075420" cy="2717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90" tIns="34290" rIns="34290" bIns="3429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PowerPoint</a:t>
              </a:r>
            </a:p>
          </p:txBody>
        </p:sp>
      </p:grpSp>
      <p:pic>
        <p:nvPicPr>
          <p:cNvPr id="43" name="図 6" descr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0002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図 8" descr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311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図 9" descr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77" y="6439189"/>
            <a:ext cx="860144" cy="224644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662765" y="6439808"/>
            <a:ext cx="273061" cy="28194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7" name="正方形/長方形 12"/>
          <p:cNvSpPr txBox="1"/>
          <p:nvPr/>
        </p:nvSpPr>
        <p:spPr>
          <a:xfrm>
            <a:off x="7210995" y="6485218"/>
            <a:ext cx="1307677" cy="19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700">
                <a:solidFill>
                  <a:srgbClr val="A6A6A6"/>
                </a:solidFill>
                <a:latin typeface="Meiryo"/>
                <a:ea typeface="Meiryo"/>
                <a:cs typeface="Meiryo"/>
                <a:sym typeface="Meiryo"/>
              </a:defRPr>
            </a:lvl1pPr>
          </a:lstStyle>
          <a:p>
            <a:r>
              <a:t>© PERSOL CAREER Co., Ltd.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レイアウト"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正方形/長方形 4"/>
          <p:cNvGrpSpPr/>
          <p:nvPr/>
        </p:nvGrpSpPr>
        <p:grpSpPr>
          <a:xfrm>
            <a:off x="0" y="6251952"/>
            <a:ext cx="9144000" cy="606048"/>
            <a:chOff x="0" y="0"/>
            <a:chExt cx="9144000" cy="606047"/>
          </a:xfrm>
        </p:grpSpPr>
        <p:sp>
          <p:nvSpPr>
            <p:cNvPr id="54" name="四角形"/>
            <p:cNvSpPr/>
            <p:nvPr/>
          </p:nvSpPr>
          <p:spPr>
            <a:xfrm>
              <a:off x="0" y="-1"/>
              <a:ext cx="9144000" cy="60604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ln w="9525" cap="flat">
                    <a:solidFill>
                      <a:srgbClr val="FFFFFF"/>
                    </a:solidFill>
                    <a:prstDash val="solid"/>
                    <a:round/>
                  </a:ln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5" name="PowerPoint"/>
            <p:cNvSpPr txBox="1"/>
            <p:nvPr/>
          </p:nvSpPr>
          <p:spPr>
            <a:xfrm>
              <a:off x="34290" y="167133"/>
              <a:ext cx="9075420" cy="27178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4290" tIns="34290" rIns="34290" bIns="3429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</a:defRPr>
              </a:lvl1pPr>
            </a:lstStyle>
            <a:p>
              <a:r>
                <a:t>PowerPoint</a:t>
              </a:r>
            </a:p>
          </p:txBody>
        </p:sp>
      </p:grpSp>
      <p:pic>
        <p:nvPicPr>
          <p:cNvPr id="57" name="図 6" descr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0002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58" name="図 8" descr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311"/>
            <a:ext cx="9144000" cy="56796"/>
          </a:xfrm>
          <a:prstGeom prst="rect">
            <a:avLst/>
          </a:prstGeom>
          <a:ln w="12700">
            <a:miter lim="400000"/>
          </a:ln>
        </p:spPr>
      </p:pic>
      <p:pic>
        <p:nvPicPr>
          <p:cNvPr id="59" name="図 9" descr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677" y="6439189"/>
            <a:ext cx="860144" cy="224644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662765" y="6439808"/>
            <a:ext cx="273061" cy="28194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1" name="正方形/長方形 12"/>
          <p:cNvSpPr txBox="1"/>
          <p:nvPr/>
        </p:nvSpPr>
        <p:spPr>
          <a:xfrm>
            <a:off x="7210995" y="6485218"/>
            <a:ext cx="1307677" cy="193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700">
                <a:solidFill>
                  <a:srgbClr val="A6A6A6"/>
                </a:solidFill>
                <a:latin typeface="Meiryo"/>
                <a:ea typeface="Meiryo"/>
                <a:cs typeface="Meiryo"/>
                <a:sym typeface="Meiryo"/>
              </a:defRPr>
            </a:lvl1pPr>
          </a:lstStyle>
          <a:p>
            <a:r>
              <a:t>© PERSOL CAREER Co., Ltd.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78" name="本文レベル1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9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テキスト"/>
          <p:cNvSpPr txBox="1">
            <a:spLocks noGrp="1"/>
          </p:cNvSpPr>
          <p:nvPr>
            <p:ph type="title"/>
          </p:nvPr>
        </p:nvSpPr>
        <p:spPr>
          <a:xfrm>
            <a:off x="623887" y="1709738"/>
            <a:ext cx="7886701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6000"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8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23887" y="4589462"/>
            <a:ext cx="7886701" cy="15001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8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96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>
              <a:defRPr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タイトルテキスト"/>
          <p:cNvSpPr txBox="1">
            <a:spLocks noGrp="1"/>
          </p:cNvSpPr>
          <p:nvPr>
            <p:ph type="title"/>
          </p:nvPr>
        </p:nvSpPr>
        <p:spPr>
          <a:xfrm>
            <a:off x="630237" y="365125"/>
            <a:ext cx="7886701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05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30237" y="1681163"/>
            <a:ext cx="3868739" cy="82391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1pPr>
            <a:lvl2pPr marL="0" indent="4572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2pPr>
            <a:lvl3pPr marL="0" indent="9144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3pPr>
            <a:lvl4pPr marL="0" indent="13716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4pPr>
            <a:lvl5pPr marL="0" indent="182880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6" name="テキスト プレースホルダー 4"/>
          <p:cNvSpPr>
            <a:spLocks noGrp="1"/>
          </p:cNvSpPr>
          <p:nvPr>
            <p:ph type="body" sz="quarter" idx="21"/>
          </p:nvPr>
        </p:nvSpPr>
        <p:spPr>
          <a:xfrm>
            <a:off x="4629150" y="1681163"/>
            <a:ext cx="3887788" cy="82391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buSzTx/>
              <a:buFontTx/>
              <a:buNone/>
              <a:defRPr sz="2400" b="1">
                <a:latin typeface="游ゴシック"/>
                <a:ea typeface="游ゴシック"/>
                <a:cs typeface="游ゴシック"/>
                <a:sym typeface="游ゴシック"/>
              </a:defRPr>
            </a:pPr>
            <a:endParaRPr/>
          </a:p>
        </p:txBody>
      </p:sp>
      <p:sp>
        <p:nvSpPr>
          <p:cNvPr id="107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タイトルテキスト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latin typeface="游ゴシック Light"/>
                <a:ea typeface="游ゴシック Light"/>
                <a:cs typeface="游ゴシック Light"/>
                <a:sym typeface="游ゴシック Light"/>
              </a:defRPr>
            </a:lvl1pPr>
          </a:lstStyle>
          <a:p>
            <a:r>
              <a:t>タイトルテキスト</a:t>
            </a:r>
          </a:p>
        </p:txBody>
      </p:sp>
      <p:sp>
        <p:nvSpPr>
          <p:cNvPr id="11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241694" y="6406785"/>
            <a:ext cx="273657" cy="2642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/>
          <a:p>
            <a:r>
              <a:t>タイトルテキスト</a:t>
            </a:r>
          </a:p>
        </p:txBody>
      </p:sp>
      <p:sp>
        <p:nvSpPr>
          <p:cNvPr id="4" name="本文レベル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Century Gothic"/>
          <a:ea typeface="Century Gothic"/>
          <a:cs typeface="Century Gothic"/>
          <a:sym typeface="Century Gothic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CB511E8-70A5-0046-9CB5-944BD5A78605}"/>
              </a:ext>
            </a:extLst>
          </p:cNvPr>
          <p:cNvGrpSpPr/>
          <p:nvPr/>
        </p:nvGrpSpPr>
        <p:grpSpPr>
          <a:xfrm>
            <a:off x="827584" y="746029"/>
            <a:ext cx="3507484" cy="796337"/>
            <a:chOff x="827584" y="683334"/>
            <a:chExt cx="3507484" cy="796337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2A6B388F-F866-DC4A-A16E-E6DB87915AC1}"/>
                </a:ext>
              </a:extLst>
            </p:cNvPr>
            <p:cNvGrpSpPr/>
            <p:nvPr/>
          </p:nvGrpSpPr>
          <p:grpSpPr>
            <a:xfrm>
              <a:off x="827584" y="683334"/>
              <a:ext cx="3507484" cy="796337"/>
              <a:chOff x="961259" y="987115"/>
              <a:chExt cx="1484229" cy="749848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AF63FD78-1B8E-1844-9EAA-F73DA41E2B01}"/>
                  </a:ext>
                </a:extLst>
              </p:cNvPr>
              <p:cNvSpPr/>
              <p:nvPr/>
            </p:nvSpPr>
            <p:spPr>
              <a:xfrm>
                <a:off x="961259" y="987115"/>
                <a:ext cx="1484229" cy="612000"/>
              </a:xfrm>
              <a:prstGeom prst="rect">
                <a:avLst/>
              </a:prstGeom>
              <a:solidFill>
                <a:srgbClr val="49B0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フリーフォーム 24">
                <a:extLst>
                  <a:ext uri="{FF2B5EF4-FFF2-40B4-BE49-F238E27FC236}">
                    <a16:creationId xmlns:a16="http://schemas.microsoft.com/office/drawing/2014/main" id="{815695D4-93D9-6540-90B4-AEA30B93FE10}"/>
                  </a:ext>
                </a:extLst>
              </p:cNvPr>
              <p:cNvSpPr/>
              <p:nvPr/>
            </p:nvSpPr>
            <p:spPr>
              <a:xfrm>
                <a:off x="1283797" y="1493123"/>
                <a:ext cx="305840" cy="243840"/>
              </a:xfrm>
              <a:custGeom>
                <a:avLst/>
                <a:gdLst>
                  <a:gd name="connsiteX0" fmla="*/ 0 w 243840"/>
                  <a:gd name="connsiteY0" fmla="*/ 0 h 243840"/>
                  <a:gd name="connsiteX1" fmla="*/ 243840 w 243840"/>
                  <a:gd name="connsiteY1" fmla="*/ 243840 h 243840"/>
                  <a:gd name="connsiteX2" fmla="*/ 182880 w 243840"/>
                  <a:gd name="connsiteY2" fmla="*/ 0 h 243840"/>
                  <a:gd name="connsiteX3" fmla="*/ 0 w 243840"/>
                  <a:gd name="connsiteY3" fmla="*/ 0 h 2438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3840" h="243840">
                    <a:moveTo>
                      <a:pt x="0" y="0"/>
                    </a:moveTo>
                    <a:lnTo>
                      <a:pt x="243840" y="243840"/>
                    </a:lnTo>
                    <a:lnTo>
                      <a:pt x="18288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9B0C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F582E8C5-8CCB-4449-9636-41B746BD3903}"/>
                </a:ext>
              </a:extLst>
            </p:cNvPr>
            <p:cNvSpPr txBox="1"/>
            <p:nvPr/>
          </p:nvSpPr>
          <p:spPr>
            <a:xfrm>
              <a:off x="1053142" y="799604"/>
              <a:ext cx="3281926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2000" b="1" spc="180" dirty="0">
                  <a:solidFill>
                    <a:schemeClr val="bg1"/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価値観を深掘りする質問</a:t>
              </a:r>
            </a:p>
          </p:txBody>
        </p:sp>
      </p:grp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EADC4C6-40EB-F04A-B16C-0150644917DA}"/>
              </a:ext>
            </a:extLst>
          </p:cNvPr>
          <p:cNvSpPr txBox="1"/>
          <p:nvPr/>
        </p:nvSpPr>
        <p:spPr>
          <a:xfrm>
            <a:off x="1398757" y="1960055"/>
            <a:ext cx="70756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満足感・充実感が「高いとき」にはどんな傾向がありますか？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ABA83B9-DAC7-6A4F-8B75-6A439A155283}"/>
              </a:ext>
            </a:extLst>
          </p:cNvPr>
          <p:cNvSpPr txBox="1"/>
          <p:nvPr/>
        </p:nvSpPr>
        <p:spPr>
          <a:xfrm>
            <a:off x="827584" y="1819814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EADC4C6-40EB-F04A-B16C-0150644917DA}"/>
              </a:ext>
            </a:extLst>
          </p:cNvPr>
          <p:cNvSpPr txBox="1"/>
          <p:nvPr/>
        </p:nvSpPr>
        <p:spPr>
          <a:xfrm>
            <a:off x="1398757" y="2469156"/>
            <a:ext cx="707562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満足感・充実感が「低いとき」にはどんな傾向がありますか？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7ABA83B9-DAC7-6A4F-8B75-6A439A155283}"/>
              </a:ext>
            </a:extLst>
          </p:cNvPr>
          <p:cNvSpPr txBox="1"/>
          <p:nvPr/>
        </p:nvSpPr>
        <p:spPr>
          <a:xfrm>
            <a:off x="827584" y="2371340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EADC4C6-40EB-F04A-B16C-0150644917DA}"/>
              </a:ext>
            </a:extLst>
          </p:cNvPr>
          <p:cNvSpPr txBox="1"/>
          <p:nvPr/>
        </p:nvSpPr>
        <p:spPr>
          <a:xfrm>
            <a:off x="1398756" y="3026834"/>
            <a:ext cx="707562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困難が目の前にあったとき、あなたを奮い立たせてきたものは何ですか？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ABA83B9-DAC7-6A4F-8B75-6A439A155283}"/>
              </a:ext>
            </a:extLst>
          </p:cNvPr>
          <p:cNvSpPr txBox="1"/>
          <p:nvPr/>
        </p:nvSpPr>
        <p:spPr>
          <a:xfrm>
            <a:off x="827584" y="2929018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EADC4C6-40EB-F04A-B16C-0150644917DA}"/>
              </a:ext>
            </a:extLst>
          </p:cNvPr>
          <p:cNvSpPr txBox="1"/>
          <p:nvPr/>
        </p:nvSpPr>
        <p:spPr>
          <a:xfrm>
            <a:off x="1398756" y="3538878"/>
            <a:ext cx="7075623" cy="2080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最近あった、感動したこと。喜びに溢れたことは何ですか？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自分がやる意味、貢献できていると感じるのはどんなときですか？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あなたが恐れている、人生の「失敗」とは何ですか？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1800" spc="13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入社の動機をぜひ教えてください。</a:t>
            </a:r>
            <a:endParaRPr lang="en-US" altLang="ja-JP" sz="1800" spc="13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ABA83B9-DAC7-6A4F-8B75-6A439A155283}"/>
              </a:ext>
            </a:extLst>
          </p:cNvPr>
          <p:cNvSpPr txBox="1"/>
          <p:nvPr/>
        </p:nvSpPr>
        <p:spPr>
          <a:xfrm>
            <a:off x="827584" y="3441062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7ABA83B9-DAC7-6A4F-8B75-6A439A155283}"/>
              </a:ext>
            </a:extLst>
          </p:cNvPr>
          <p:cNvSpPr txBox="1"/>
          <p:nvPr/>
        </p:nvSpPr>
        <p:spPr>
          <a:xfrm>
            <a:off x="827584" y="3959369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7ABA83B9-DAC7-6A4F-8B75-6A439A155283}"/>
              </a:ext>
            </a:extLst>
          </p:cNvPr>
          <p:cNvSpPr txBox="1"/>
          <p:nvPr/>
        </p:nvSpPr>
        <p:spPr>
          <a:xfrm>
            <a:off x="827584" y="4522387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4A5C3BD-4EDD-465D-9BD5-661C64984CD8}"/>
              </a:ext>
            </a:extLst>
          </p:cNvPr>
          <p:cNvSpPr txBox="1"/>
          <p:nvPr/>
        </p:nvSpPr>
        <p:spPr>
          <a:xfrm>
            <a:off x="827584" y="5050579"/>
            <a:ext cx="4810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ja-JP" altLang="en-US" sz="2800" spc="130" dirty="0">
                <a:solidFill>
                  <a:srgbClr val="49B0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✔</a:t>
            </a:r>
          </a:p>
        </p:txBody>
      </p:sp>
    </p:spTree>
    <p:extLst>
      <p:ext uri="{BB962C8B-B14F-4D97-AF65-F5344CB8AC3E}">
        <p14:creationId xmlns:p14="http://schemas.microsoft.com/office/powerpoint/2010/main" val="28218442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7_タニモクテンプレ">
  <a:themeElements>
    <a:clrScheme name="7_タニモクテンプレ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7_タニモクテンプレ">
      <a:majorFont>
        <a:latin typeface="Helvetica"/>
        <a:ea typeface="Helvetica"/>
        <a:cs typeface="Helvetica"/>
      </a:majorFont>
      <a:minorFont>
        <a:latin typeface="Times Roman"/>
        <a:ea typeface="Times Roman"/>
        <a:cs typeface="Times Roman"/>
      </a:minorFont>
    </a:fontScheme>
    <a:fmtScheme name="7_タニモクテンプレ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7_タニモクテンプレ">
  <a:themeElements>
    <a:clrScheme name="7_タニモクテンプレ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7_タニモクテンプレ">
      <a:majorFont>
        <a:latin typeface="Helvetica"/>
        <a:ea typeface="Helvetica"/>
        <a:cs typeface="Helvetica"/>
      </a:majorFont>
      <a:minorFont>
        <a:latin typeface="Times Roman"/>
        <a:ea typeface="Times Roman"/>
        <a:cs typeface="Times Roman"/>
      </a:minorFont>
    </a:fontScheme>
    <a:fmtScheme name="7_タニモクテンプレ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8944</TotalTime>
  <Words>123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Times Roman</vt:lpstr>
      <vt:lpstr>Meiryo</vt:lpstr>
      <vt:lpstr>游ゴシック</vt:lpstr>
      <vt:lpstr>游ゴシック Light</vt:lpstr>
      <vt:lpstr>Arial</vt:lpstr>
      <vt:lpstr>Century Gothic</vt:lpstr>
      <vt:lpstr>7_タニモクテンプレ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三石 原士</cp:lastModifiedBy>
  <cp:revision>166</cp:revision>
  <dcterms:modified xsi:type="dcterms:W3CDTF">2023-02-08T02:53:22Z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2147334520</vt:i4>
  </property>
  <property fmtid="{D5CDD505-2E9C-101B-9397-08002B2CF9AE}" pid="3" name="_NewReviewCycle">
    <vt:lpwstr/>
  </property>
  <property fmtid="{D5CDD505-2E9C-101B-9397-08002B2CF9AE}" pid="4" name="_EmailSubject">
    <vt:lpwstr>タニモク　</vt:lpwstr>
  </property>
  <property fmtid="{D5CDD505-2E9C-101B-9397-08002B2CF9AE}" pid="5" name="_AuthorEmail">
    <vt:lpwstr>motoshi.mitsuishi@persol.co.jp</vt:lpwstr>
  </property>
  <property fmtid="{D5CDD505-2E9C-101B-9397-08002B2CF9AE}" pid="6" name="_AuthorEmailDisplayName">
    <vt:lpwstr>三石 原士</vt:lpwstr>
  </property>
</Properties>
</file>