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67"/>
  </p:notesMasterIdLst>
  <p:sldIdLst>
    <p:sldId id="799" r:id="rId3"/>
    <p:sldId id="256" r:id="rId4"/>
    <p:sldId id="317" r:id="rId5"/>
    <p:sldId id="353" r:id="rId6"/>
    <p:sldId id="262" r:id="rId7"/>
    <p:sldId id="263" r:id="rId8"/>
    <p:sldId id="265" r:id="rId9"/>
    <p:sldId id="838" r:id="rId10"/>
    <p:sldId id="270" r:id="rId11"/>
    <p:sldId id="273" r:id="rId12"/>
    <p:sldId id="435" r:id="rId13"/>
    <p:sldId id="477" r:id="rId14"/>
    <p:sldId id="281" r:id="rId15"/>
    <p:sldId id="282" r:id="rId16"/>
    <p:sldId id="801" r:id="rId17"/>
    <p:sldId id="800" r:id="rId18"/>
    <p:sldId id="802" r:id="rId19"/>
    <p:sldId id="803" r:id="rId20"/>
    <p:sldId id="804" r:id="rId21"/>
    <p:sldId id="287" r:id="rId22"/>
    <p:sldId id="289" r:id="rId23"/>
    <p:sldId id="761" r:id="rId24"/>
    <p:sldId id="762" r:id="rId25"/>
    <p:sldId id="805" r:id="rId26"/>
    <p:sldId id="349" r:id="rId27"/>
    <p:sldId id="806" r:id="rId28"/>
    <p:sldId id="807" r:id="rId29"/>
    <p:sldId id="760" r:id="rId30"/>
    <p:sldId id="808" r:id="rId31"/>
    <p:sldId id="810" r:id="rId32"/>
    <p:sldId id="811" r:id="rId33"/>
    <p:sldId id="812" r:id="rId34"/>
    <p:sldId id="809" r:id="rId35"/>
    <p:sldId id="813" r:id="rId36"/>
    <p:sldId id="814" r:id="rId37"/>
    <p:sldId id="815" r:id="rId38"/>
    <p:sldId id="818" r:id="rId39"/>
    <p:sldId id="819" r:id="rId40"/>
    <p:sldId id="315" r:id="rId41"/>
    <p:sldId id="820" r:id="rId42"/>
    <p:sldId id="821" r:id="rId43"/>
    <p:sldId id="822" r:id="rId44"/>
    <p:sldId id="825" r:id="rId45"/>
    <p:sldId id="826" r:id="rId46"/>
    <p:sldId id="827" r:id="rId47"/>
    <p:sldId id="828" r:id="rId48"/>
    <p:sldId id="829" r:id="rId49"/>
    <p:sldId id="832" r:id="rId50"/>
    <p:sldId id="833" r:id="rId51"/>
    <p:sldId id="310" r:id="rId52"/>
    <p:sldId id="311" r:id="rId53"/>
    <p:sldId id="312" r:id="rId54"/>
    <p:sldId id="313" r:id="rId55"/>
    <p:sldId id="316" r:id="rId56"/>
    <p:sldId id="788" r:id="rId57"/>
    <p:sldId id="789" r:id="rId58"/>
    <p:sldId id="790" r:id="rId59"/>
    <p:sldId id="791" r:id="rId60"/>
    <p:sldId id="792" r:id="rId61"/>
    <p:sldId id="793" r:id="rId62"/>
    <p:sldId id="794" r:id="rId63"/>
    <p:sldId id="457" r:id="rId64"/>
    <p:sldId id="834" r:id="rId65"/>
    <p:sldId id="835" r:id="rId6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5" autoAdjust="0"/>
    <p:restoredTop sz="82533" autoAdjust="0"/>
  </p:normalViewPr>
  <p:slideViewPr>
    <p:cSldViewPr snapToGrid="0">
      <p:cViewPr varScale="1">
        <p:scale>
          <a:sx n="75" d="100"/>
          <a:sy n="75" d="100"/>
        </p:scale>
        <p:origin x="2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Roman"/>
      </a:defRPr>
    </a:lvl1pPr>
    <a:lvl2pPr indent="228600" latinLnBrk="0">
      <a:spcBef>
        <a:spcPts val="400"/>
      </a:spcBef>
      <a:defRPr sz="1200">
        <a:latin typeface="+mn-lt"/>
        <a:ea typeface="+mn-ea"/>
        <a:cs typeface="+mn-cs"/>
        <a:sym typeface="Times Roman"/>
      </a:defRPr>
    </a:lvl2pPr>
    <a:lvl3pPr indent="457200" latinLnBrk="0">
      <a:spcBef>
        <a:spcPts val="400"/>
      </a:spcBef>
      <a:defRPr sz="1200">
        <a:latin typeface="+mn-lt"/>
        <a:ea typeface="+mn-ea"/>
        <a:cs typeface="+mn-cs"/>
        <a:sym typeface="Times Roman"/>
      </a:defRPr>
    </a:lvl3pPr>
    <a:lvl4pPr indent="685800" latinLnBrk="0">
      <a:spcBef>
        <a:spcPts val="400"/>
      </a:spcBef>
      <a:defRPr sz="1200">
        <a:latin typeface="+mn-lt"/>
        <a:ea typeface="+mn-ea"/>
        <a:cs typeface="+mn-cs"/>
        <a:sym typeface="Times Roman"/>
      </a:defRPr>
    </a:lvl4pPr>
    <a:lvl5pPr indent="914400" latinLnBrk="0">
      <a:spcBef>
        <a:spcPts val="400"/>
      </a:spcBef>
      <a:defRPr sz="1200">
        <a:latin typeface="+mn-lt"/>
        <a:ea typeface="+mn-ea"/>
        <a:cs typeface="+mn-cs"/>
        <a:sym typeface="Times Roman"/>
      </a:defRPr>
    </a:lvl5pPr>
    <a:lvl6pPr indent="1143000" latinLnBrk="0">
      <a:spcBef>
        <a:spcPts val="400"/>
      </a:spcBef>
      <a:defRPr sz="1200">
        <a:latin typeface="+mn-lt"/>
        <a:ea typeface="+mn-ea"/>
        <a:cs typeface="+mn-cs"/>
        <a:sym typeface="Times Roman"/>
      </a:defRPr>
    </a:lvl6pPr>
    <a:lvl7pPr indent="1371600" latinLnBrk="0">
      <a:spcBef>
        <a:spcPts val="400"/>
      </a:spcBef>
      <a:defRPr sz="1200">
        <a:latin typeface="+mn-lt"/>
        <a:ea typeface="+mn-ea"/>
        <a:cs typeface="+mn-cs"/>
        <a:sym typeface="Times Roman"/>
      </a:defRPr>
    </a:lvl7pPr>
    <a:lvl8pPr indent="1600200" latinLnBrk="0">
      <a:spcBef>
        <a:spcPts val="400"/>
      </a:spcBef>
      <a:defRPr sz="1200">
        <a:latin typeface="+mn-lt"/>
        <a:ea typeface="+mn-ea"/>
        <a:cs typeface="+mn-cs"/>
        <a:sym typeface="Times Roman"/>
      </a:defRPr>
    </a:lvl8pPr>
    <a:lvl9pPr indent="1828800" latinLnBrk="0">
      <a:spcBef>
        <a:spcPts val="400"/>
      </a:spcBef>
      <a:defRPr sz="1200">
        <a:latin typeface="+mn-lt"/>
        <a:ea typeface="+mn-ea"/>
        <a:cs typeface="+mn-cs"/>
        <a:sym typeface="Times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812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4213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5093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414978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79379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（ファシリテーターが抑えておくべきこと）</a:t>
            </a:r>
            <a:endParaRPr kumimoji="1" lang="en-US" altLang="ja-JP" dirty="0"/>
          </a:p>
          <a:p>
            <a:r>
              <a:rPr kumimoji="1" lang="ja-JP" altLang="en-US" dirty="0"/>
              <a:t>・自分自身のライフラインチャートの実例を見せて、ワークのゴールイメージができるようにする。</a:t>
            </a:r>
            <a:endParaRPr kumimoji="1" lang="en-US" altLang="ja-JP" dirty="0"/>
          </a:p>
          <a:p>
            <a:r>
              <a:rPr kumimoji="1" lang="ja-JP" altLang="en-US" dirty="0"/>
              <a:t>・充実していたとき、充実していないときの特徴を言葉にしてもらう。難しい場合は、タグでも</a:t>
            </a:r>
            <a:r>
              <a:rPr kumimoji="1" lang="en-US" altLang="ja-JP" dirty="0"/>
              <a:t>OK</a:t>
            </a:r>
            <a:r>
              <a:rPr kumimoji="1" lang="ja-JP" altLang="en-US" dirty="0"/>
              <a:t>。</a:t>
            </a:r>
            <a:endParaRPr kumimoji="1" lang="en-US" altLang="ja-JP" dirty="0"/>
          </a:p>
          <a:p>
            <a:r>
              <a:rPr kumimoji="1" lang="ja-JP" altLang="en-US" dirty="0"/>
              <a:t>・作業時間が難しそうな場合は、事前宿題としても</a:t>
            </a:r>
            <a:r>
              <a:rPr kumimoji="1" lang="en-US" altLang="ja-JP" dirty="0"/>
              <a:t>OK</a:t>
            </a:r>
            <a:r>
              <a:rPr kumimoji="1" lang="ja-JP" altLang="en-US" dirty="0"/>
              <a:t>。</a:t>
            </a:r>
          </a:p>
        </p:txBody>
      </p:sp>
    </p:spTree>
    <p:extLst>
      <p:ext uri="{BB962C8B-B14F-4D97-AF65-F5344CB8AC3E}">
        <p14:creationId xmlns:p14="http://schemas.microsoft.com/office/powerpoint/2010/main" val="225426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322293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53387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kumimoji="1" lang="ja-JP" altLang="en-US" dirty="0"/>
              <a:t>（ファシリテーターが抑えておくべきこと）</a:t>
            </a:r>
            <a:endParaRPr kumimoji="1" lang="en-US" altLang="ja-JP" dirty="0"/>
          </a:p>
          <a:p>
            <a:r>
              <a:rPr kumimoji="1" lang="ja-JP" altLang="en-US" dirty="0"/>
              <a:t>・出来事の質問よりも、主人公（＝目標をたててもらうひと）のうちに秘めた価値観を深堀する質問を多めにするよう促すと、参加者の気づきにつながる。</a:t>
            </a:r>
            <a:endParaRPr kumimoji="1" lang="en-US" altLang="ja-JP" dirty="0"/>
          </a:p>
          <a:p>
            <a:r>
              <a:rPr kumimoji="1" lang="ja-JP" altLang="en-US" dirty="0"/>
              <a:t>・入社動機をシェアしあうことで、それぞれのモチベーションを高めあう効果があります。質問例としてピックアップする。</a:t>
            </a:r>
          </a:p>
        </p:txBody>
      </p:sp>
    </p:spTree>
    <p:extLst>
      <p:ext uri="{BB962C8B-B14F-4D97-AF65-F5344CB8AC3E}">
        <p14:creationId xmlns:p14="http://schemas.microsoft.com/office/powerpoint/2010/main" val="322899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r>
              <a:rPr lang="ja-JP" altLang="en-US" dirty="0"/>
              <a:t>（ファシリテーターが抑えておくべきこと）</a:t>
            </a:r>
          </a:p>
          <a:p>
            <a:r>
              <a:rPr lang="ja-JP" altLang="en-US" dirty="0">
                <a:latin typeface="ＭＳ Ｐ明朝"/>
                <a:ea typeface="ＭＳ Ｐ明朝"/>
                <a:cs typeface="ＭＳ Ｐ明朝"/>
                <a:sym typeface="ＭＳ Ｐ明朝"/>
              </a:rPr>
              <a:t>目標をたててもらう主人公は、この時間が貴重な休憩時間になる。</a:t>
            </a:r>
            <a:endParaRPr lang="en-US" altLang="ja-JP" dirty="0">
              <a:latin typeface="ＭＳ Ｐ明朝"/>
              <a:ea typeface="ＭＳ Ｐ明朝"/>
              <a:cs typeface="ＭＳ Ｐ明朝"/>
              <a:sym typeface="ＭＳ Ｐ明朝"/>
            </a:endParaRPr>
          </a:p>
          <a:p>
            <a:r>
              <a:rPr lang="ja-JP" altLang="en-US" dirty="0">
                <a:latin typeface="ＭＳ Ｐ明朝"/>
                <a:ea typeface="ＭＳ Ｐ明朝"/>
                <a:cs typeface="ＭＳ Ｐ明朝"/>
                <a:sym typeface="ＭＳ Ｐ明朝"/>
              </a:rPr>
              <a:t>事前に、テーブルをひとつ用意しておき、各テーブルの主人公を集めるとテーブル内のグループ以外のネットワークが広がりやすい。</a:t>
            </a:r>
            <a:endParaRPr lang="en-US" altLang="ja-JP"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80914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r>
              <a:rPr lang="ja-JP" altLang="en-US" dirty="0"/>
              <a:t>（ファシリテーターが抑えておくべきこと）</a:t>
            </a:r>
            <a:endParaRPr lang="en-US" dirty="0"/>
          </a:p>
          <a:p>
            <a:r>
              <a:rPr dirty="0" err="1"/>
              <a:t>TIPS</a:t>
            </a:r>
            <a:r>
              <a:rPr dirty="0" err="1">
                <a:latin typeface="ＭＳ Ｐ明朝"/>
                <a:ea typeface="ＭＳ Ｐ明朝"/>
                <a:cs typeface="ＭＳ Ｐ明朝"/>
                <a:sym typeface="ＭＳ Ｐ明朝"/>
              </a:rPr>
              <a:t>：目標は、主観で、大胆に、無責任にたててください</a:t>
            </a:r>
            <a:r>
              <a:rPr dirty="0">
                <a:latin typeface="ＭＳ Ｐ明朝"/>
                <a:ea typeface="ＭＳ Ｐ明朝"/>
                <a:cs typeface="ＭＳ Ｐ明朝"/>
                <a:sym typeface="ＭＳ Ｐ明朝"/>
              </a:rPr>
              <a:t>。　</a:t>
            </a:r>
            <a:r>
              <a:rPr dirty="0" err="1">
                <a:latin typeface="ＭＳ Ｐ明朝"/>
                <a:ea typeface="ＭＳ Ｐ明朝"/>
                <a:cs typeface="ＭＳ Ｐ明朝"/>
                <a:sym typeface="ＭＳ Ｐ明朝"/>
              </a:rPr>
              <a:t>主観が大事です</a:t>
            </a:r>
            <a:r>
              <a:rPr dirty="0">
                <a:latin typeface="ＭＳ Ｐ明朝"/>
                <a:ea typeface="ＭＳ Ｐ明朝"/>
                <a:cs typeface="ＭＳ Ｐ明朝"/>
                <a:sym typeface="ＭＳ Ｐ明朝"/>
              </a:rPr>
              <a:t>。　</a:t>
            </a:r>
            <a:r>
              <a:rPr dirty="0" err="1">
                <a:latin typeface="ＭＳ Ｐ明朝"/>
                <a:ea typeface="ＭＳ Ｐ明朝"/>
                <a:cs typeface="ＭＳ Ｐ明朝"/>
                <a:sym typeface="ＭＳ Ｐ明朝"/>
              </a:rPr>
              <a:t>選ぶのは主人公なので、無責任にたててください</a:t>
            </a:r>
            <a:r>
              <a:rPr dirty="0">
                <a:latin typeface="ＭＳ Ｐ明朝"/>
                <a:ea typeface="ＭＳ Ｐ明朝"/>
                <a:cs typeface="ＭＳ Ｐ明朝"/>
                <a:sym typeface="ＭＳ Ｐ明朝"/>
              </a:rPr>
              <a:t>。</a:t>
            </a:r>
            <a:r>
              <a:rPr lang="ja-JP" altLang="en-US" dirty="0">
                <a:latin typeface="ＭＳ Ｐ明朝"/>
                <a:ea typeface="ＭＳ Ｐ明朝"/>
                <a:cs typeface="ＭＳ Ｐ明朝"/>
                <a:sym typeface="ＭＳ Ｐ明朝"/>
              </a:rPr>
              <a:t>　と伝える。</a:t>
            </a:r>
            <a:br>
              <a:rPr lang="en-US" dirty="0">
                <a:latin typeface="ＭＳ Ｐ明朝"/>
                <a:ea typeface="ＭＳ Ｐ明朝"/>
                <a:cs typeface="ＭＳ Ｐ明朝"/>
                <a:sym typeface="ＭＳ Ｐ明朝"/>
              </a:rPr>
            </a:br>
            <a:br>
              <a:rPr lang="en-US" dirty="0">
                <a:latin typeface="ＭＳ Ｐ明朝"/>
                <a:ea typeface="ＭＳ Ｐ明朝"/>
                <a:cs typeface="ＭＳ Ｐ明朝"/>
                <a:sym typeface="ＭＳ Ｐ明朝"/>
              </a:rPr>
            </a:br>
            <a:r>
              <a:rPr lang="en-US" dirty="0" err="1">
                <a:latin typeface="ＭＳ Ｐ明朝"/>
                <a:ea typeface="ＭＳ Ｐ明朝"/>
                <a:cs typeface="ＭＳ Ｐ明朝"/>
                <a:sym typeface="ＭＳ Ｐ明朝"/>
              </a:rPr>
              <a:t>目標</a:t>
            </a:r>
            <a:r>
              <a:rPr lang="en-US" dirty="0">
                <a:latin typeface="ＭＳ Ｐ明朝"/>
                <a:ea typeface="ＭＳ Ｐ明朝"/>
                <a:cs typeface="ＭＳ Ｐ明朝"/>
                <a:sym typeface="ＭＳ Ｐ明朝"/>
              </a:rPr>
              <a:t>：</a:t>
            </a:r>
            <a:r>
              <a:rPr lang="ja-JP" altLang="en-US" dirty="0">
                <a:latin typeface="ＭＳ Ｐ明朝"/>
                <a:ea typeface="ＭＳ Ｐ明朝"/>
                <a:cs typeface="ＭＳ Ｐ明朝"/>
                <a:sym typeface="ＭＳ Ｐ明朝"/>
              </a:rPr>
              <a:t>理想の姿や</a:t>
            </a:r>
            <a:r>
              <a:rPr lang="en-US" dirty="0" err="1">
                <a:latin typeface="ＭＳ Ｐ明朝"/>
                <a:ea typeface="ＭＳ Ｐ明朝"/>
                <a:cs typeface="ＭＳ Ｐ明朝"/>
                <a:sym typeface="ＭＳ Ｐ明朝"/>
              </a:rPr>
              <a:t>状態目標、こうなってたらいいな</a:t>
            </a:r>
            <a:r>
              <a:rPr lang="ja-JP" altLang="en-US" dirty="0">
                <a:latin typeface="ＭＳ Ｐ明朝"/>
                <a:ea typeface="ＭＳ Ｐ明朝"/>
                <a:cs typeface="ＭＳ Ｐ明朝"/>
                <a:sym typeface="ＭＳ Ｐ明朝"/>
              </a:rPr>
              <a:t>という</a:t>
            </a:r>
            <a:r>
              <a:rPr lang="en-US" dirty="0" err="1">
                <a:latin typeface="ＭＳ Ｐ明朝"/>
                <a:ea typeface="ＭＳ Ｐ明朝"/>
                <a:cs typeface="ＭＳ Ｐ明朝"/>
                <a:sym typeface="ＭＳ Ｐ明朝"/>
              </a:rPr>
              <a:t>こと</a:t>
            </a:r>
            <a:r>
              <a:rPr lang="en-US" dirty="0">
                <a:latin typeface="ＭＳ Ｐ明朝"/>
                <a:ea typeface="ＭＳ Ｐ明朝"/>
                <a:cs typeface="ＭＳ Ｐ明朝"/>
                <a:sym typeface="ＭＳ Ｐ明朝"/>
              </a:rPr>
              <a:t>。</a:t>
            </a:r>
          </a:p>
          <a:p>
            <a:r>
              <a:rPr lang="en-US" dirty="0" err="1">
                <a:latin typeface="ＭＳ Ｐ明朝"/>
                <a:ea typeface="ＭＳ Ｐ明朝"/>
                <a:cs typeface="ＭＳ Ｐ明朝"/>
                <a:sym typeface="ＭＳ Ｐ明朝"/>
              </a:rPr>
              <a:t>行動：それを実現するための具体的なアクション</a:t>
            </a:r>
            <a:r>
              <a:rPr lang="en-US" dirty="0">
                <a:latin typeface="ＭＳ Ｐ明朝"/>
                <a:ea typeface="ＭＳ Ｐ明朝"/>
                <a:cs typeface="ＭＳ Ｐ明朝"/>
                <a:sym typeface="ＭＳ Ｐ明朝"/>
              </a:rPr>
              <a:t>。</a:t>
            </a:r>
          </a:p>
          <a:p>
            <a:r>
              <a:rPr lang="ja-JP" altLang="en-US" dirty="0">
                <a:latin typeface="ＭＳ Ｐ明朝"/>
                <a:ea typeface="ＭＳ Ｐ明朝"/>
                <a:cs typeface="ＭＳ Ｐ明朝"/>
                <a:sym typeface="ＭＳ Ｐ明朝"/>
              </a:rPr>
              <a:t>と参加者に伝えること。</a:t>
            </a:r>
            <a:endParaRPr lang="en-US"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335793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0" marR="0" lvl="0" indent="0" defTabSz="914400" eaLnBrk="1" fontAlgn="auto" latinLnBrk="0" hangingPunct="1">
              <a:lnSpc>
                <a:spcPct val="100000"/>
              </a:lnSpc>
              <a:spcBef>
                <a:spcPts val="400"/>
              </a:spcBef>
              <a:spcAft>
                <a:spcPts val="0"/>
              </a:spcAft>
              <a:buClrTx/>
              <a:buSzTx/>
              <a:buFontTx/>
              <a:buNone/>
              <a:tabLst/>
              <a:defRPr/>
            </a:pPr>
            <a:endParaRPr kumimoji="1" lang="en-US" altLang="ja-JP" dirty="0"/>
          </a:p>
          <a:p>
            <a:endParaRPr kumimoji="1" lang="ja-JP" altLang="en-US"/>
          </a:p>
        </p:txBody>
      </p:sp>
    </p:spTree>
    <p:extLst>
      <p:ext uri="{BB962C8B-B14F-4D97-AF65-F5344CB8AC3E}">
        <p14:creationId xmlns:p14="http://schemas.microsoft.com/office/powerpoint/2010/main" val="162412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83332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714880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09114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4273063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r>
              <a:rPr lang="ja-JP" altLang="en-US" dirty="0"/>
              <a:t>（ファシリテーターが抑えておくべきこと）</a:t>
            </a:r>
          </a:p>
          <a:p>
            <a:r>
              <a:rPr lang="en-US" altLang="ja-JP" dirty="0"/>
              <a:t>TIPS</a:t>
            </a:r>
            <a:r>
              <a:rPr lang="ja-JP" altLang="en-US" dirty="0">
                <a:latin typeface="ＭＳ Ｐ明朝"/>
                <a:ea typeface="ＭＳ Ｐ明朝"/>
                <a:cs typeface="ＭＳ Ｐ明朝"/>
                <a:sym typeface="ＭＳ Ｐ明朝"/>
              </a:rPr>
              <a:t>：目標は、主観で、大胆に、無責任にたててください。　主観が大事です。　選ぶのは主人公なので、無責任にたててください。　と伝える。</a:t>
            </a:r>
            <a:br>
              <a:rPr lang="ja-JP" altLang="en-US" dirty="0">
                <a:latin typeface="ＭＳ Ｐ明朝"/>
                <a:ea typeface="ＭＳ Ｐ明朝"/>
                <a:cs typeface="ＭＳ Ｐ明朝"/>
                <a:sym typeface="ＭＳ Ｐ明朝"/>
              </a:rPr>
            </a:br>
            <a:br>
              <a:rPr lang="ja-JP" altLang="en-US" dirty="0">
                <a:latin typeface="ＭＳ Ｐ明朝"/>
                <a:ea typeface="ＭＳ Ｐ明朝"/>
                <a:cs typeface="ＭＳ Ｐ明朝"/>
                <a:sym typeface="ＭＳ Ｐ明朝"/>
              </a:rPr>
            </a:br>
            <a:r>
              <a:rPr lang="ja-JP" altLang="en-US" dirty="0">
                <a:latin typeface="ＭＳ Ｐ明朝"/>
                <a:ea typeface="ＭＳ Ｐ明朝"/>
                <a:cs typeface="ＭＳ Ｐ明朝"/>
                <a:sym typeface="ＭＳ Ｐ明朝"/>
              </a:rPr>
              <a:t>目標：理想の姿や状態目標、こうなってたらいいなということ。</a:t>
            </a:r>
          </a:p>
          <a:p>
            <a:r>
              <a:rPr lang="ja-JP" altLang="en-US" dirty="0">
                <a:latin typeface="ＭＳ Ｐ明朝"/>
                <a:ea typeface="ＭＳ Ｐ明朝"/>
                <a:cs typeface="ＭＳ Ｐ明朝"/>
                <a:sym typeface="ＭＳ Ｐ明朝"/>
              </a:rPr>
              <a:t>行動：それを実現するための具体的なアクション。</a:t>
            </a:r>
          </a:p>
          <a:p>
            <a:r>
              <a:rPr lang="ja-JP" altLang="en-US" dirty="0">
                <a:latin typeface="ＭＳ Ｐ明朝"/>
                <a:ea typeface="ＭＳ Ｐ明朝"/>
                <a:cs typeface="ＭＳ Ｐ明朝"/>
                <a:sym typeface="ＭＳ Ｐ明朝"/>
              </a:rPr>
              <a:t>と参加者に伝えること。</a:t>
            </a:r>
          </a:p>
        </p:txBody>
      </p:sp>
    </p:spTree>
    <p:extLst>
      <p:ext uri="{BB962C8B-B14F-4D97-AF65-F5344CB8AC3E}">
        <p14:creationId xmlns:p14="http://schemas.microsoft.com/office/powerpoint/2010/main" val="2149804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151263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Ｐ明朝"/>
                <a:ea typeface="ＭＳ Ｐ明朝"/>
                <a:sym typeface="ＭＳ Ｐ明朝"/>
              </a:rPr>
              <a:t>（ファシリテーターが抑えておくべきこと）</a:t>
            </a:r>
            <a:br>
              <a:rPr kumimoji="1" lang="en-US" altLang="ja-JP" dirty="0"/>
            </a:br>
            <a:r>
              <a:rPr kumimoji="1" lang="ja-JP" altLang="en-US" dirty="0"/>
              <a:t>休憩時間も参加者同士の談笑やネットワークが広がりやすい時間。</a:t>
            </a:r>
            <a:endParaRPr kumimoji="1" lang="en-US" altLang="ja-JP" dirty="0"/>
          </a:p>
          <a:p>
            <a:r>
              <a:rPr kumimoji="1" lang="ja-JP" altLang="en-US" dirty="0"/>
              <a:t>ファシリテーターもひととひとのつながりをつくるよう、積極的に声をかけるとネットワークが広がりやすくなる。</a:t>
            </a:r>
            <a:endParaRPr kumimoji="1" lang="en-US" altLang="ja-JP" dirty="0"/>
          </a:p>
        </p:txBody>
      </p:sp>
    </p:spTree>
    <p:extLst>
      <p:ext uri="{BB962C8B-B14F-4D97-AF65-F5344CB8AC3E}">
        <p14:creationId xmlns:p14="http://schemas.microsoft.com/office/powerpoint/2010/main" val="3883717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397117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37434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37729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kumimoji="1" lang="ja-JP" altLang="en-US" dirty="0"/>
              <a:t>（ファシリテーターが抑えておくべきこと）　</a:t>
            </a:r>
            <a:r>
              <a:rPr kumimoji="1" lang="en-US" altLang="ja-JP" dirty="0"/>
              <a:t>※</a:t>
            </a:r>
            <a:r>
              <a:rPr kumimoji="1" lang="ja-JP" altLang="en-US" dirty="0"/>
              <a:t>タニモクが何かを説明する。</a:t>
            </a:r>
            <a:endParaRPr kumimoji="1" lang="en-US" altLang="ja-JP" dirty="0"/>
          </a:p>
          <a:p>
            <a:r>
              <a:rPr lang="ja-JP" altLang="en-US" dirty="0">
                <a:latin typeface="ＭＳ Ｐ明朝"/>
                <a:ea typeface="ＭＳ Ｐ明朝"/>
                <a:cs typeface="ＭＳ Ｐ明朝"/>
                <a:sym typeface="ＭＳ Ｐ明朝"/>
              </a:rPr>
              <a:t>今日の目的を実現する強力なツールが「タニモク」というワークショップです。</a:t>
            </a:r>
            <a:endParaRPr lang="en-US" altLang="ja-JP" dirty="0">
              <a:latin typeface="ＭＳ Ｐ明朝"/>
              <a:ea typeface="ＭＳ Ｐ明朝"/>
              <a:cs typeface="ＭＳ Ｐ明朝"/>
              <a:sym typeface="ＭＳ Ｐ明朝"/>
            </a:endParaRPr>
          </a:p>
          <a:p>
            <a:endParaRPr lang="en-US" altLang="ja-JP" dirty="0">
              <a:latin typeface="ＭＳ Ｐ明朝"/>
              <a:ea typeface="ＭＳ Ｐ明朝"/>
              <a:cs typeface="ＭＳ Ｐ明朝"/>
              <a:sym typeface="ＭＳ Ｐ明朝"/>
            </a:endParaRPr>
          </a:p>
          <a:p>
            <a:r>
              <a:rPr lang="ja-JP" altLang="en-US" dirty="0">
                <a:latin typeface="ＭＳ Ｐ明朝"/>
                <a:ea typeface="ＭＳ Ｐ明朝"/>
                <a:cs typeface="ＭＳ Ｐ明朝"/>
                <a:sym typeface="ＭＳ Ｐ明朝"/>
              </a:rPr>
              <a:t>（ファシリテーターより）「タニモク」やったことある人って、どのくらいいますか？　というのを、一度参加者に質問してみる。</a:t>
            </a:r>
            <a:endParaRPr lang="en-US" altLang="ja-JP" dirty="0">
              <a:latin typeface="ＭＳ Ｐ明朝"/>
              <a:ea typeface="ＭＳ Ｐ明朝"/>
              <a:cs typeface="ＭＳ Ｐ明朝"/>
              <a:sym typeface="ＭＳ Ｐ明朝"/>
            </a:endParaRPr>
          </a:p>
          <a:p>
            <a:r>
              <a:rPr lang="ja-JP" altLang="en-US" dirty="0">
                <a:latin typeface="ＭＳ Ｐ明朝"/>
                <a:ea typeface="ＭＳ Ｐ明朝"/>
                <a:cs typeface="ＭＳ Ｐ明朝"/>
                <a:sym typeface="ＭＳ Ｐ明朝"/>
              </a:rPr>
              <a:t>これによって、全体の状況もわかるとともに、参加者各人も、「ああ、そういう感じなんだ」と、周囲を把握できるので。そのうえで「初心者で</a:t>
            </a:r>
            <a:r>
              <a:rPr lang="en" altLang="ja-JP" dirty="0">
                <a:latin typeface="ＭＳ Ｐ明朝"/>
                <a:ea typeface="ＭＳ Ｐ明朝"/>
                <a:cs typeface="ＭＳ Ｐ明朝"/>
                <a:sym typeface="ＭＳ Ｐ明朝"/>
              </a:rPr>
              <a:t>OK</a:t>
            </a:r>
            <a:r>
              <a:rPr lang="ja-JP" altLang="en-US" dirty="0">
                <a:latin typeface="ＭＳ Ｐ明朝"/>
                <a:ea typeface="ＭＳ Ｐ明朝"/>
                <a:cs typeface="ＭＳ Ｐ明朝"/>
                <a:sym typeface="ＭＳ Ｐ明朝"/>
              </a:rPr>
              <a:t>です」という</a:t>
            </a:r>
            <a:endParaRPr lang="en-US" altLang="ja-JP" dirty="0">
              <a:latin typeface="ＭＳ Ｐ明朝"/>
              <a:ea typeface="ＭＳ Ｐ明朝"/>
              <a:cs typeface="ＭＳ Ｐ明朝"/>
              <a:sym typeface="ＭＳ Ｐ明朝"/>
            </a:endParaRPr>
          </a:p>
          <a:p>
            <a:r>
              <a:rPr lang="ja-JP" altLang="en-US" dirty="0">
                <a:latin typeface="ＭＳ Ｐ明朝"/>
                <a:ea typeface="ＭＳ Ｐ明朝"/>
                <a:cs typeface="ＭＳ Ｐ明朝"/>
                <a:sym typeface="ＭＳ Ｐ明朝"/>
              </a:rPr>
              <a:t>話でのフォローを行うことで、すべての参加者が、安心することができる。</a:t>
            </a:r>
            <a:endParaRPr lang="en-US" altLang="ja-JP" dirty="0">
              <a:latin typeface="ＭＳ Ｐ明朝"/>
              <a:ea typeface="ＭＳ Ｐ明朝"/>
              <a:cs typeface="ＭＳ Ｐ明朝"/>
              <a:sym typeface="ＭＳ Ｐ明朝"/>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r>
              <a:rPr lang="ja-JP" altLang="en-US" dirty="0"/>
              <a:t>（ファシリテーターが抑えておくべきこと）</a:t>
            </a:r>
          </a:p>
          <a:p>
            <a:r>
              <a:rPr lang="en-US" altLang="ja-JP" dirty="0"/>
              <a:t>TIPS</a:t>
            </a:r>
            <a:r>
              <a:rPr lang="ja-JP" altLang="en-US" dirty="0">
                <a:latin typeface="ＭＳ Ｐ明朝"/>
                <a:ea typeface="ＭＳ Ｐ明朝"/>
                <a:cs typeface="ＭＳ Ｐ明朝"/>
                <a:sym typeface="ＭＳ Ｐ明朝"/>
              </a:rPr>
              <a:t>：目標は、主観で、大胆に、無責任にたててください。　主観が大事です。　選ぶのは主人公なので、無責任にたててください。　と伝える。</a:t>
            </a:r>
            <a:br>
              <a:rPr lang="ja-JP" altLang="en-US" dirty="0">
                <a:latin typeface="ＭＳ Ｐ明朝"/>
                <a:ea typeface="ＭＳ Ｐ明朝"/>
                <a:cs typeface="ＭＳ Ｐ明朝"/>
                <a:sym typeface="ＭＳ Ｐ明朝"/>
              </a:rPr>
            </a:br>
            <a:br>
              <a:rPr lang="ja-JP" altLang="en-US" dirty="0">
                <a:latin typeface="ＭＳ Ｐ明朝"/>
                <a:ea typeface="ＭＳ Ｐ明朝"/>
                <a:cs typeface="ＭＳ Ｐ明朝"/>
                <a:sym typeface="ＭＳ Ｐ明朝"/>
              </a:rPr>
            </a:br>
            <a:r>
              <a:rPr lang="ja-JP" altLang="en-US" dirty="0">
                <a:latin typeface="ＭＳ Ｐ明朝"/>
                <a:ea typeface="ＭＳ Ｐ明朝"/>
                <a:cs typeface="ＭＳ Ｐ明朝"/>
                <a:sym typeface="ＭＳ Ｐ明朝"/>
              </a:rPr>
              <a:t>目標：理想の姿や状態目標、こうなってたらいいなということ。</a:t>
            </a:r>
          </a:p>
          <a:p>
            <a:r>
              <a:rPr lang="ja-JP" altLang="en-US" dirty="0">
                <a:latin typeface="ＭＳ Ｐ明朝"/>
                <a:ea typeface="ＭＳ Ｐ明朝"/>
                <a:cs typeface="ＭＳ Ｐ明朝"/>
                <a:sym typeface="ＭＳ Ｐ明朝"/>
              </a:rPr>
              <a:t>行動：それを実現するための具体的なアクション。</a:t>
            </a:r>
          </a:p>
          <a:p>
            <a:r>
              <a:rPr lang="ja-JP" altLang="en-US" dirty="0">
                <a:latin typeface="ＭＳ Ｐ明朝"/>
                <a:ea typeface="ＭＳ Ｐ明朝"/>
                <a:cs typeface="ＭＳ Ｐ明朝"/>
                <a:sym typeface="ＭＳ Ｐ明朝"/>
              </a:rPr>
              <a:t>と参加者に伝えること。</a:t>
            </a:r>
          </a:p>
        </p:txBody>
      </p:sp>
    </p:spTree>
    <p:extLst>
      <p:ext uri="{BB962C8B-B14F-4D97-AF65-F5344CB8AC3E}">
        <p14:creationId xmlns:p14="http://schemas.microsoft.com/office/powerpoint/2010/main" val="351175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288112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397207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418339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463356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r>
              <a:rPr lang="ja-JP" altLang="en-US" dirty="0"/>
              <a:t>（ファシリテーターが抑えておくべきこと）</a:t>
            </a:r>
          </a:p>
          <a:p>
            <a:r>
              <a:rPr lang="en-US" altLang="ja-JP" dirty="0"/>
              <a:t>TIPS</a:t>
            </a:r>
            <a:r>
              <a:rPr lang="ja-JP" altLang="en-US" dirty="0">
                <a:latin typeface="ＭＳ Ｐ明朝"/>
                <a:ea typeface="ＭＳ Ｐ明朝"/>
                <a:cs typeface="ＭＳ Ｐ明朝"/>
                <a:sym typeface="ＭＳ Ｐ明朝"/>
              </a:rPr>
              <a:t>：目標は、主観で、大胆に、無責任にたててください。　主観が大事です。　選ぶのは主人公なので、無責任にたててください。　と伝える。</a:t>
            </a:r>
            <a:br>
              <a:rPr lang="ja-JP" altLang="en-US" dirty="0">
                <a:latin typeface="ＭＳ Ｐ明朝"/>
                <a:ea typeface="ＭＳ Ｐ明朝"/>
                <a:cs typeface="ＭＳ Ｐ明朝"/>
                <a:sym typeface="ＭＳ Ｐ明朝"/>
              </a:rPr>
            </a:br>
            <a:br>
              <a:rPr lang="ja-JP" altLang="en-US" dirty="0">
                <a:latin typeface="ＭＳ Ｐ明朝"/>
                <a:ea typeface="ＭＳ Ｐ明朝"/>
                <a:cs typeface="ＭＳ Ｐ明朝"/>
                <a:sym typeface="ＭＳ Ｐ明朝"/>
              </a:rPr>
            </a:br>
            <a:r>
              <a:rPr lang="ja-JP" altLang="en-US" dirty="0">
                <a:latin typeface="ＭＳ Ｐ明朝"/>
                <a:ea typeface="ＭＳ Ｐ明朝"/>
                <a:cs typeface="ＭＳ Ｐ明朝"/>
                <a:sym typeface="ＭＳ Ｐ明朝"/>
              </a:rPr>
              <a:t>目標：理想の姿や状態目標、こうなってたらいいなということ。</a:t>
            </a:r>
          </a:p>
          <a:p>
            <a:r>
              <a:rPr lang="ja-JP" altLang="en-US" dirty="0">
                <a:latin typeface="ＭＳ Ｐ明朝"/>
                <a:ea typeface="ＭＳ Ｐ明朝"/>
                <a:cs typeface="ＭＳ Ｐ明朝"/>
                <a:sym typeface="ＭＳ Ｐ明朝"/>
              </a:rPr>
              <a:t>行動：それを実現するための具体的なアクション。</a:t>
            </a:r>
          </a:p>
          <a:p>
            <a:r>
              <a:rPr lang="ja-JP" altLang="en-US" dirty="0">
                <a:latin typeface="ＭＳ Ｐ明朝"/>
                <a:ea typeface="ＭＳ Ｐ明朝"/>
                <a:cs typeface="ＭＳ Ｐ明朝"/>
                <a:sym typeface="ＭＳ Ｐ明朝"/>
              </a:rPr>
              <a:t>と参加者に伝えること。</a:t>
            </a:r>
          </a:p>
        </p:txBody>
      </p:sp>
    </p:spTree>
    <p:extLst>
      <p:ext uri="{BB962C8B-B14F-4D97-AF65-F5344CB8AC3E}">
        <p14:creationId xmlns:p14="http://schemas.microsoft.com/office/powerpoint/2010/main" val="3191649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extLst>
      <p:ext uri="{BB962C8B-B14F-4D97-AF65-F5344CB8AC3E}">
        <p14:creationId xmlns:p14="http://schemas.microsoft.com/office/powerpoint/2010/main" val="117506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9037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43159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80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Tree>
    <p:extLst>
      <p:ext uri="{BB962C8B-B14F-4D97-AF65-F5344CB8AC3E}">
        <p14:creationId xmlns:p14="http://schemas.microsoft.com/office/powerpoint/2010/main" val="1031155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（ファシリテーターが抑えておくべきこと）</a:t>
            </a:r>
          </a:p>
          <a:p>
            <a:r>
              <a:rPr kumimoji="1" lang="ja-JP" altLang="en-US" dirty="0"/>
              <a:t>今日の目的をまずは振り返る</a:t>
            </a:r>
            <a:endParaRPr kumimoji="1" lang="en-US" altLang="ja-JP" dirty="0"/>
          </a:p>
          <a:p>
            <a:r>
              <a:rPr kumimoji="1" lang="ja-JP" altLang="en-US" dirty="0"/>
              <a:t>・目標をたてて、将来につながる行動につなげること。</a:t>
            </a:r>
            <a:endParaRPr kumimoji="1" lang="en-US" altLang="ja-JP" dirty="0"/>
          </a:p>
          <a:p>
            <a:r>
              <a:rPr kumimoji="1" lang="ja-JP" altLang="en-US" dirty="0"/>
              <a:t>・同期同士の一体感が高まること。</a:t>
            </a:r>
            <a:endParaRPr kumimoji="1" lang="en-US" altLang="ja-JP" dirty="0"/>
          </a:p>
          <a:p>
            <a:r>
              <a:rPr kumimoji="1" lang="ja-JP" altLang="en-US" dirty="0"/>
              <a:t>→どうでしたか？　達成できましたか？　と声掛けしてみる。</a:t>
            </a:r>
            <a:endParaRPr kumimoji="1" lang="en-US" altLang="ja-JP" dirty="0"/>
          </a:p>
          <a:p>
            <a:endParaRPr kumimoji="1" lang="en-US" altLang="ja-JP" dirty="0"/>
          </a:p>
          <a:p>
            <a:r>
              <a:rPr kumimoji="1" lang="ja-JP" altLang="en-US" dirty="0"/>
              <a:t>また、目標をたてることでモチベートされたという声があれば、次の「対話の型」の説明を行う。</a:t>
            </a:r>
            <a:endParaRPr kumimoji="1" lang="en-US" altLang="ja-JP" dirty="0"/>
          </a:p>
          <a:p>
            <a:r>
              <a:rPr kumimoji="1" lang="ja-JP" altLang="en-US" dirty="0"/>
              <a:t>「対話の型」を持ち帰ることで、同期同士の定期的な目標／振り返りにつなげてもらう。</a:t>
            </a:r>
          </a:p>
        </p:txBody>
      </p:sp>
    </p:spTree>
    <p:extLst>
      <p:ext uri="{BB962C8B-B14F-4D97-AF65-F5344CB8AC3E}">
        <p14:creationId xmlns:p14="http://schemas.microsoft.com/office/powerpoint/2010/main" val="4112628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＜対話の型＞</a:t>
            </a:r>
            <a:endParaRPr kumimoji="1" lang="en-US" altLang="ja-JP" dirty="0"/>
          </a:p>
          <a:p>
            <a:r>
              <a:rPr kumimoji="1" lang="ja-JP" altLang="en-US" dirty="0"/>
              <a:t>今日のスタートは、将来のことはまだもやもや。具体がない状態だった（かもしれない）</a:t>
            </a:r>
          </a:p>
        </p:txBody>
      </p:sp>
    </p:spTree>
    <p:extLst>
      <p:ext uri="{BB962C8B-B14F-4D97-AF65-F5344CB8AC3E}">
        <p14:creationId xmlns:p14="http://schemas.microsoft.com/office/powerpoint/2010/main" val="1257249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＜対話の型＞</a:t>
            </a:r>
            <a:endParaRPr kumimoji="1" lang="en-US" altLang="ja-JP" dirty="0"/>
          </a:p>
          <a:p>
            <a:r>
              <a:rPr kumimoji="1" lang="ja-JP" altLang="en-US" dirty="0"/>
              <a:t>今日は、テーブルの周りのひとが真剣に耳を傾けてくれたおかげで主人公は自分の想いを語った。</a:t>
            </a:r>
          </a:p>
        </p:txBody>
      </p:sp>
    </p:spTree>
    <p:extLst>
      <p:ext uri="{BB962C8B-B14F-4D97-AF65-F5344CB8AC3E}">
        <p14:creationId xmlns:p14="http://schemas.microsoft.com/office/powerpoint/2010/main" val="1351770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＜対話の型＞</a:t>
            </a:r>
            <a:endParaRPr kumimoji="1" lang="en-US" altLang="ja-JP" dirty="0"/>
          </a:p>
          <a:p>
            <a:r>
              <a:rPr kumimoji="1" lang="ja-JP" altLang="en-US" dirty="0"/>
              <a:t>主人公の想いに対して、まわりはしっかりと受け止め、否定せず、質問をした。</a:t>
            </a:r>
            <a:endParaRPr kumimoji="1" lang="en-US" altLang="ja-JP" dirty="0"/>
          </a:p>
          <a:p>
            <a:r>
              <a:rPr kumimoji="1" lang="ja-JP" altLang="en-US" dirty="0"/>
              <a:t>そして、客観的かつ肯定的な目標提案を行い、主人公の選択肢を広げた。</a:t>
            </a:r>
            <a:endParaRPr kumimoji="1" lang="en-US" altLang="ja-JP" dirty="0"/>
          </a:p>
          <a:p>
            <a:r>
              <a:rPr kumimoji="1" lang="ja-JP" altLang="en-US" dirty="0"/>
              <a:t>最後に、主人公は自分の意志で目標やこれからの行動を言葉にまとめました。</a:t>
            </a:r>
            <a:endParaRPr kumimoji="1" lang="en-US" altLang="ja-JP" dirty="0"/>
          </a:p>
          <a:p>
            <a:r>
              <a:rPr kumimoji="1" lang="ja-JP" altLang="en-US" dirty="0"/>
              <a:t>実は、こちらはコーチングのプロセスといっしょで、今日はタニモクを通して相互にコーチングを行っていました。</a:t>
            </a:r>
            <a:endParaRPr kumimoji="1" lang="en-US" altLang="ja-JP" dirty="0"/>
          </a:p>
        </p:txBody>
      </p:sp>
    </p:spTree>
    <p:extLst>
      <p:ext uri="{BB962C8B-B14F-4D97-AF65-F5344CB8AC3E}">
        <p14:creationId xmlns:p14="http://schemas.microsoft.com/office/powerpoint/2010/main" val="2893331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kumimoji="1" lang="ja-JP" altLang="en-US" dirty="0"/>
              <a:t>＜対話の型＞</a:t>
            </a:r>
            <a:endParaRPr kumimoji="1" lang="en-US" altLang="ja-JP" dirty="0"/>
          </a:p>
          <a:p>
            <a:r>
              <a:rPr kumimoji="1" lang="ja-JP" altLang="en-US" dirty="0"/>
              <a:t>そして、大事なポイントは、主人公の話を否定せず、肯定的に受け止めて目標の提案を行ったこと。</a:t>
            </a:r>
            <a:endParaRPr kumimoji="1" lang="en-US" altLang="ja-JP" dirty="0"/>
          </a:p>
          <a:p>
            <a:r>
              <a:rPr kumimoji="1" lang="ja-JP" altLang="en-US" dirty="0"/>
              <a:t>これがダメだから、●●すべきという言葉はなかったですよね？　客観的かつ肯定的な提案だから主人公も受け止めることができる。</a:t>
            </a:r>
          </a:p>
        </p:txBody>
      </p:sp>
    </p:spTree>
    <p:extLst>
      <p:ext uri="{BB962C8B-B14F-4D97-AF65-F5344CB8AC3E}">
        <p14:creationId xmlns:p14="http://schemas.microsoft.com/office/powerpoint/2010/main" val="3182617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＜対話の型＞</a:t>
            </a:r>
            <a:endParaRPr kumimoji="1" lang="en-US" altLang="ja-JP" dirty="0"/>
          </a:p>
          <a:p>
            <a:r>
              <a:rPr kumimoji="1" lang="ja-JP" altLang="en-US" dirty="0"/>
              <a:t>もうひとつは、真剣に話を聴いてくれたということ。</a:t>
            </a:r>
            <a:endParaRPr kumimoji="1" lang="en-US" altLang="ja-JP" dirty="0"/>
          </a:p>
          <a:p>
            <a:r>
              <a:rPr kumimoji="1" lang="ja-JP" altLang="en-US" dirty="0"/>
              <a:t>真剣に話を聴いてくれるからこそ、想いを話すことができる。</a:t>
            </a:r>
            <a:endParaRPr kumimoji="1" lang="en-US" altLang="ja-JP" dirty="0"/>
          </a:p>
          <a:p>
            <a:r>
              <a:rPr kumimoji="1" lang="ja-JP" altLang="en-US" dirty="0"/>
              <a:t>ぜひ、今後もやもやしたときがあったら、この対話の型を思い出し、これからの目標や行動のヒントを得てください。　と参加者に説明。</a:t>
            </a:r>
            <a:endParaRPr kumimoji="1" lang="en-US" altLang="ja-JP" dirty="0"/>
          </a:p>
        </p:txBody>
      </p:sp>
    </p:spTree>
    <p:extLst>
      <p:ext uri="{BB962C8B-B14F-4D97-AF65-F5344CB8AC3E}">
        <p14:creationId xmlns:p14="http://schemas.microsoft.com/office/powerpoint/2010/main" val="4129330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＜具体化プロセス＞</a:t>
            </a:r>
            <a:endParaRPr kumimoji="1" lang="en-US" altLang="ja-JP" dirty="0"/>
          </a:p>
          <a:p>
            <a:r>
              <a:rPr kumimoji="1" lang="ja-JP" altLang="en-US" dirty="0"/>
              <a:t>・自分のたてた目標や行動をまわりのひとからフィードバックをもらうことで、より腹落ちできる。</a:t>
            </a:r>
            <a:endParaRPr kumimoji="1" lang="en-US" altLang="ja-JP" dirty="0"/>
          </a:p>
          <a:p>
            <a:r>
              <a:rPr kumimoji="1" lang="ja-JP" altLang="en-US" dirty="0"/>
              <a:t>・自分だけで詳細化するのではなく、積極的にフィードバックをもらうことの重要性を伝える。</a:t>
            </a:r>
            <a:endParaRPr kumimoji="1" lang="en-US" altLang="ja-JP" dirty="0"/>
          </a:p>
          <a:p>
            <a:endParaRPr kumimoji="1" lang="ja-JP" altLang="en-US" dirty="0"/>
          </a:p>
        </p:txBody>
      </p:sp>
    </p:spTree>
    <p:extLst>
      <p:ext uri="{BB962C8B-B14F-4D97-AF65-F5344CB8AC3E}">
        <p14:creationId xmlns:p14="http://schemas.microsoft.com/office/powerpoint/2010/main" val="809989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＜最後のまとめ＞</a:t>
            </a:r>
            <a:endParaRPr kumimoji="1" lang="en-US" altLang="ja-JP" dirty="0"/>
          </a:p>
          <a:p>
            <a:r>
              <a:rPr kumimoji="1" lang="ja-JP" altLang="en-US" dirty="0"/>
              <a:t>１：タニモクを行い、目標と行動の選択肢を得る</a:t>
            </a:r>
            <a:endParaRPr kumimoji="1" lang="en-US" altLang="ja-JP" dirty="0"/>
          </a:p>
          <a:p>
            <a:r>
              <a:rPr kumimoji="1" lang="ja-JP" altLang="en-US" dirty="0"/>
              <a:t>２：具体化した目標と行動に対してまわりのひとから積極的にフィードバックをもらい、具体化する。</a:t>
            </a:r>
            <a:endParaRPr kumimoji="1" lang="en-US" altLang="ja-JP" dirty="0"/>
          </a:p>
          <a:p>
            <a:r>
              <a:rPr kumimoji="1" lang="ja-JP" altLang="en-US" dirty="0"/>
              <a:t>３：具体化したら行動する</a:t>
            </a:r>
            <a:endParaRPr kumimoji="1" lang="en-US" altLang="ja-JP" dirty="0"/>
          </a:p>
          <a:p>
            <a:r>
              <a:rPr kumimoji="1" lang="ja-JP" altLang="en-US" dirty="0"/>
              <a:t>目標をたてて、これからの行動を具体化すること。仲間を得ること。そして、それをつくる「対話の型」を覚えること。</a:t>
            </a:r>
            <a:endParaRPr kumimoji="1" lang="en-US" altLang="ja-JP" dirty="0"/>
          </a:p>
          <a:p>
            <a:r>
              <a:rPr kumimoji="1" lang="ja-JP" altLang="en-US" dirty="0"/>
              <a:t>それが今日のタニモクワークだった、と総括し、終了。</a:t>
            </a:r>
          </a:p>
        </p:txBody>
      </p:sp>
    </p:spTree>
    <p:extLst>
      <p:ext uri="{BB962C8B-B14F-4D97-AF65-F5344CB8AC3E}">
        <p14:creationId xmlns:p14="http://schemas.microsoft.com/office/powerpoint/2010/main" val="384512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161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kumimoji="1" lang="ja-JP" altLang="en-US" dirty="0"/>
              <a:t>（ファシリテーターが抑えておくべきこと）</a:t>
            </a:r>
            <a:endParaRPr kumimoji="1" lang="en-US" altLang="ja-JP" dirty="0"/>
          </a:p>
          <a:p>
            <a:r>
              <a:rPr kumimoji="1" lang="ja-JP" altLang="en-US" dirty="0"/>
              <a:t>・席を立ってもらう。</a:t>
            </a:r>
            <a:endParaRPr kumimoji="1" lang="en-US" altLang="ja-JP" dirty="0"/>
          </a:p>
          <a:p>
            <a:r>
              <a:rPr kumimoji="1" lang="ja-JP" altLang="en-US" dirty="0"/>
              <a:t>・まずは見渡してもらって、ふだん、お話をしないひととつながってもらう。　</a:t>
            </a:r>
            <a:endParaRPr kumimoji="1" lang="en-US" altLang="ja-JP" dirty="0"/>
          </a:p>
          <a:p>
            <a:r>
              <a:rPr kumimoji="1" lang="en-US" altLang="ja-JP" dirty="0"/>
              <a:t>※</a:t>
            </a:r>
            <a:r>
              <a:rPr kumimoji="1" lang="ja-JP" altLang="en-US" dirty="0"/>
              <a:t>主体的に動いてもらう。</a:t>
            </a:r>
            <a:endParaRPr kumimoji="1" lang="en-US" altLang="ja-JP" dirty="0"/>
          </a:p>
          <a:p>
            <a:r>
              <a:rPr kumimoji="1" lang="en-US" altLang="ja-JP" dirty="0"/>
              <a:t>※</a:t>
            </a:r>
            <a:r>
              <a:rPr kumimoji="1" lang="ja-JP" altLang="en-US" dirty="0"/>
              <a:t>席移動を含めた方が体を動かすことで場の熱量があがり、次のワークへの期待感が高まる。</a:t>
            </a:r>
            <a:endParaRPr kumimoji="1" lang="en-US" altLang="ja-JP" dirty="0"/>
          </a:p>
        </p:txBody>
      </p:sp>
    </p:spTree>
    <p:extLst>
      <p:ext uri="{BB962C8B-B14F-4D97-AF65-F5344CB8AC3E}">
        <p14:creationId xmlns:p14="http://schemas.microsoft.com/office/powerpoint/2010/main" val="417392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dirty="0"/>
            </a:br>
            <a:r>
              <a:rPr kumimoji="1" lang="ja-JP" altLang="en-US" dirty="0"/>
              <a:t>実際にグループになったひとと打ち解けあう時間。</a:t>
            </a:r>
            <a:endParaRPr kumimoji="1" lang="en-US" altLang="ja-JP" dirty="0"/>
          </a:p>
          <a:p>
            <a:r>
              <a:rPr kumimoji="1" lang="ja-JP" altLang="en-US" dirty="0"/>
              <a:t>簡単に自己紹介、いまの仕事、いまの気持ちをシェアしてもらう。</a:t>
            </a:r>
          </a:p>
        </p:txBody>
      </p:sp>
    </p:spTree>
    <p:extLst>
      <p:ext uri="{BB962C8B-B14F-4D97-AF65-F5344CB8AC3E}">
        <p14:creationId xmlns:p14="http://schemas.microsoft.com/office/powerpoint/2010/main" val="74574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037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endParaRPr dirty="0">
              <a:latin typeface="ＭＳ Ｐ明朝"/>
              <a:ea typeface="ＭＳ Ｐ明朝"/>
              <a:cs typeface="ＭＳ Ｐ明朝"/>
              <a:sym typeface="ＭＳ Ｐ明朝"/>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1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白紙">
    <p:spTree>
      <p:nvGrpSpPr>
        <p:cNvPr id="1" name=""/>
        <p:cNvGrpSpPr/>
        <p:nvPr/>
      </p:nvGrpSpPr>
      <p:grpSpPr>
        <a:xfrm>
          <a:off x="0" y="0"/>
          <a:ext cx="0" cy="0"/>
          <a:chOff x="0" y="0"/>
          <a:chExt cx="0" cy="0"/>
        </a:xfrm>
      </p:grpSpPr>
      <p:sp>
        <p:nvSpPr>
          <p:cNvPr id="122"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sp>
        <p:nvSpPr>
          <p:cNvPr id="129" name="タイトルテキスト"/>
          <p:cNvSpPr txBox="1">
            <a:spLocks noGrp="1"/>
          </p:cNvSpPr>
          <p:nvPr>
            <p:ph type="title"/>
          </p:nvPr>
        </p:nvSpPr>
        <p:spPr>
          <a:xfrm>
            <a:off x="630237" y="457200"/>
            <a:ext cx="2949576" cy="1600200"/>
          </a:xfrm>
          <a:prstGeom prst="rect">
            <a:avLst/>
          </a:prstGeom>
        </p:spPr>
        <p:txBody>
          <a:bodyPr anchor="b">
            <a:normAutofit/>
          </a:bodyPr>
          <a:lstStyle>
            <a:lvl1pPr>
              <a:defRPr sz="3200">
                <a:latin typeface="游ゴシック Light"/>
                <a:ea typeface="游ゴシック Light"/>
                <a:cs typeface="游ゴシック Light"/>
                <a:sym typeface="游ゴシック Light"/>
              </a:defRPr>
            </a:lvl1pPr>
          </a:lstStyle>
          <a:p>
            <a:r>
              <a:t>タイトルテキスト</a:t>
            </a:r>
          </a:p>
        </p:txBody>
      </p:sp>
      <p:sp>
        <p:nvSpPr>
          <p:cNvPr id="130" name="本文レベル1…"/>
          <p:cNvSpPr txBox="1">
            <a:spLocks noGrp="1"/>
          </p:cNvSpPr>
          <p:nvPr>
            <p:ph type="body" sz="half" idx="1"/>
          </p:nvPr>
        </p:nvSpPr>
        <p:spPr>
          <a:xfrm>
            <a:off x="3887787" y="987425"/>
            <a:ext cx="4629151" cy="4873625"/>
          </a:xfrm>
          <a:prstGeom prst="rect">
            <a:avLst/>
          </a:prstGeom>
        </p:spPr>
        <p:txBody>
          <a:bodyPr>
            <a:normAutofit/>
          </a:bodyPr>
          <a:lstStyle>
            <a:lvl1pPr>
              <a:defRPr sz="3200">
                <a:latin typeface="游ゴシック"/>
                <a:ea typeface="游ゴシック"/>
                <a:cs typeface="游ゴシック"/>
                <a:sym typeface="游ゴシック"/>
              </a:defRPr>
            </a:lvl1pPr>
            <a:lvl2pPr marL="718457" indent="-261257">
              <a:defRPr sz="3200">
                <a:latin typeface="游ゴシック"/>
                <a:ea typeface="游ゴシック"/>
                <a:cs typeface="游ゴシック"/>
                <a:sym typeface="游ゴシック"/>
              </a:defRPr>
            </a:lvl2pPr>
            <a:lvl3pPr marL="1219200" indent="-304800">
              <a:defRPr sz="3200">
                <a:latin typeface="游ゴシック"/>
                <a:ea typeface="游ゴシック"/>
                <a:cs typeface="游ゴシック"/>
                <a:sym typeface="游ゴシック"/>
              </a:defRPr>
            </a:lvl3pPr>
            <a:lvl4pPr marL="1737360" indent="-365760">
              <a:defRPr sz="3200">
                <a:latin typeface="游ゴシック"/>
                <a:ea typeface="游ゴシック"/>
                <a:cs typeface="游ゴシック"/>
                <a:sym typeface="游ゴシック"/>
              </a:defRPr>
            </a:lvl4pPr>
            <a:lvl5pPr marL="2194560" indent="-365760">
              <a:defRPr sz="3200">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131" name="テキスト プレースホルダー 3"/>
          <p:cNvSpPr>
            <a:spLocks noGrp="1"/>
          </p:cNvSpPr>
          <p:nvPr>
            <p:ph type="body" sz="quarter" idx="21"/>
          </p:nvPr>
        </p:nvSpPr>
        <p:spPr>
          <a:xfrm>
            <a:off x="630237" y="2057400"/>
            <a:ext cx="2949576" cy="3811588"/>
          </a:xfrm>
          <a:prstGeom prst="rect">
            <a:avLst/>
          </a:prstGeom>
        </p:spPr>
        <p:txBody>
          <a:bodyPr>
            <a:normAutofit/>
          </a:bodyPr>
          <a:lstStyle/>
          <a:p>
            <a:pPr marL="0" indent="0">
              <a:buSzTx/>
              <a:buFontTx/>
              <a:buNone/>
              <a:defRPr sz="1600">
                <a:latin typeface="游ゴシック"/>
                <a:ea typeface="游ゴシック"/>
                <a:cs typeface="游ゴシック"/>
                <a:sym typeface="游ゴシック"/>
              </a:defRPr>
            </a:pPr>
            <a:endParaRPr/>
          </a:p>
        </p:txBody>
      </p:sp>
      <p:sp>
        <p:nvSpPr>
          <p:cNvPr id="132"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sp>
        <p:nvSpPr>
          <p:cNvPr id="139" name="タイトルテキスト"/>
          <p:cNvSpPr txBox="1">
            <a:spLocks noGrp="1"/>
          </p:cNvSpPr>
          <p:nvPr>
            <p:ph type="title"/>
          </p:nvPr>
        </p:nvSpPr>
        <p:spPr>
          <a:xfrm>
            <a:off x="630237" y="457200"/>
            <a:ext cx="2949576" cy="1600200"/>
          </a:xfrm>
          <a:prstGeom prst="rect">
            <a:avLst/>
          </a:prstGeom>
        </p:spPr>
        <p:txBody>
          <a:bodyPr anchor="b">
            <a:normAutofit/>
          </a:bodyPr>
          <a:lstStyle>
            <a:lvl1pPr>
              <a:defRPr sz="3200">
                <a:latin typeface="游ゴシック Light"/>
                <a:ea typeface="游ゴシック Light"/>
                <a:cs typeface="游ゴシック Light"/>
                <a:sym typeface="游ゴシック Light"/>
              </a:defRPr>
            </a:lvl1pPr>
          </a:lstStyle>
          <a:p>
            <a:r>
              <a:t>タイトルテキスト</a:t>
            </a:r>
          </a:p>
        </p:txBody>
      </p:sp>
      <p:sp>
        <p:nvSpPr>
          <p:cNvPr id="140" name="図プレースホルダー 2"/>
          <p:cNvSpPr>
            <a:spLocks noGrp="1"/>
          </p:cNvSpPr>
          <p:nvPr>
            <p:ph type="pic" sz="half" idx="21"/>
          </p:nvPr>
        </p:nvSpPr>
        <p:spPr>
          <a:xfrm>
            <a:off x="3887787" y="987425"/>
            <a:ext cx="4629151" cy="4873625"/>
          </a:xfrm>
          <a:prstGeom prst="rect">
            <a:avLst/>
          </a:prstGeom>
        </p:spPr>
        <p:txBody>
          <a:bodyPr lIns="91439" rIns="91439"/>
          <a:lstStyle/>
          <a:p>
            <a:endParaRPr/>
          </a:p>
        </p:txBody>
      </p:sp>
      <p:sp>
        <p:nvSpPr>
          <p:cNvPr id="141" name="本文レベル1…"/>
          <p:cNvSpPr txBox="1">
            <a:spLocks noGrp="1"/>
          </p:cNvSpPr>
          <p:nvPr>
            <p:ph type="body" sz="quarter" idx="1"/>
          </p:nvPr>
        </p:nvSpPr>
        <p:spPr>
          <a:xfrm>
            <a:off x="630237" y="2057400"/>
            <a:ext cx="2949576" cy="3811588"/>
          </a:xfrm>
          <a:prstGeom prst="rect">
            <a:avLst/>
          </a:prstGeom>
        </p:spPr>
        <p:txBody>
          <a:bodyPr>
            <a:normAutofit/>
          </a:bodyPr>
          <a:lstStyle>
            <a:lvl1pPr marL="0" indent="0">
              <a:buSzTx/>
              <a:buFontTx/>
              <a:buNone/>
              <a:defRPr sz="1600">
                <a:latin typeface="游ゴシック"/>
                <a:ea typeface="游ゴシック"/>
                <a:cs typeface="游ゴシック"/>
                <a:sym typeface="游ゴシック"/>
              </a:defRPr>
            </a:lvl1pPr>
            <a:lvl2pPr marL="0" indent="457200">
              <a:buSzTx/>
              <a:buFontTx/>
              <a:buNone/>
              <a:defRPr sz="1600">
                <a:latin typeface="游ゴシック"/>
                <a:ea typeface="游ゴシック"/>
                <a:cs typeface="游ゴシック"/>
                <a:sym typeface="游ゴシック"/>
              </a:defRPr>
            </a:lvl2pPr>
            <a:lvl3pPr marL="0" indent="914400">
              <a:buSzTx/>
              <a:buFontTx/>
              <a:buNone/>
              <a:defRPr sz="1600">
                <a:latin typeface="游ゴシック"/>
                <a:ea typeface="游ゴシック"/>
                <a:cs typeface="游ゴシック"/>
                <a:sym typeface="游ゴシック"/>
              </a:defRPr>
            </a:lvl3pPr>
            <a:lvl4pPr marL="0" indent="1371600">
              <a:buSzTx/>
              <a:buFontTx/>
              <a:buNone/>
              <a:defRPr sz="1600">
                <a:latin typeface="游ゴシック"/>
                <a:ea typeface="游ゴシック"/>
                <a:cs typeface="游ゴシック"/>
                <a:sym typeface="游ゴシック"/>
              </a:defRPr>
            </a:lvl4pPr>
            <a:lvl5pPr marL="0" indent="1828800">
              <a:buSzTx/>
              <a:buFontTx/>
              <a:buNone/>
              <a:defRPr sz="1600">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142"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152" name="スライド番号"/>
          <p:cNvSpPr txBox="1">
            <a:spLocks noGrp="1"/>
          </p:cNvSpPr>
          <p:nvPr>
            <p:ph type="sldNum" sz="quarter" idx="2"/>
          </p:nvPr>
        </p:nvSpPr>
        <p:spPr>
          <a:xfrm>
            <a:off x="8662765" y="6439808"/>
            <a:ext cx="273061" cy="281941"/>
          </a:xfrm>
          <a:prstGeom prst="rect">
            <a:avLst/>
          </a:prstGeom>
        </p:spPr>
        <p:txBody>
          <a:bodyPr anchor="t"/>
          <a:lstStyle>
            <a:lvl1pPr>
              <a:defRPr>
                <a:solidFill>
                  <a:schemeClr val="accent3"/>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白紙">
    <p:spTree>
      <p:nvGrpSpPr>
        <p:cNvPr id="1" name=""/>
        <p:cNvGrpSpPr/>
        <p:nvPr/>
      </p:nvGrpSpPr>
      <p:grpSpPr>
        <a:xfrm>
          <a:off x="0" y="0"/>
          <a:ext cx="0" cy="0"/>
          <a:chOff x="0" y="0"/>
          <a:chExt cx="0" cy="0"/>
        </a:xfrm>
      </p:grpSpPr>
      <p:sp>
        <p:nvSpPr>
          <p:cNvPr id="163" name="スライド番号"/>
          <p:cNvSpPr txBox="1">
            <a:spLocks noGrp="1"/>
          </p:cNvSpPr>
          <p:nvPr>
            <p:ph type="sldNum" sz="quarter" idx="2"/>
          </p:nvPr>
        </p:nvSpPr>
        <p:spPr>
          <a:xfrm>
            <a:off x="8662765" y="6439808"/>
            <a:ext cx="273061" cy="281941"/>
          </a:xfrm>
          <a:prstGeom prst="rect">
            <a:avLst/>
          </a:prstGeom>
        </p:spPr>
        <p:txBody>
          <a:bodyPr anchor="t"/>
          <a:lstStyle>
            <a:lvl1pPr>
              <a:defRPr>
                <a:solidFill>
                  <a:schemeClr val="accent3"/>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596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26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grpSp>
        <p:nvGrpSpPr>
          <p:cNvPr id="28" name="正方形/長方形 4"/>
          <p:cNvGrpSpPr/>
          <p:nvPr/>
        </p:nvGrpSpPr>
        <p:grpSpPr>
          <a:xfrm>
            <a:off x="0" y="6251952"/>
            <a:ext cx="9144000" cy="606048"/>
            <a:chOff x="0" y="0"/>
            <a:chExt cx="9144000" cy="606047"/>
          </a:xfrm>
        </p:grpSpPr>
        <p:sp>
          <p:nvSpPr>
            <p:cNvPr id="26" name="四角形"/>
            <p:cNvSpPr/>
            <p:nvPr/>
          </p:nvSpPr>
          <p:spPr>
            <a:xfrm>
              <a:off x="0" y="-1"/>
              <a:ext cx="9144000" cy="606049"/>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ln w="9525" cap="flat">
                    <a:solidFill>
                      <a:srgbClr val="FFFFFF"/>
                    </a:solidFill>
                    <a:prstDash val="solid"/>
                    <a:round/>
                  </a:ln>
                  <a:solidFill>
                    <a:srgbClr val="FFFFFF"/>
                  </a:solidFill>
                </a:defRPr>
              </a:pPr>
              <a:endParaRPr/>
            </a:p>
          </p:txBody>
        </p:sp>
        <p:sp>
          <p:nvSpPr>
            <p:cNvPr id="27" name="PowerPoint"/>
            <p:cNvSpPr txBox="1"/>
            <p:nvPr/>
          </p:nvSpPr>
          <p:spPr>
            <a:xfrm>
              <a:off x="34290" y="167133"/>
              <a:ext cx="9075420" cy="271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a:defRPr>
                  <a:solidFill>
                    <a:srgbClr val="FFFFFF"/>
                  </a:solidFill>
                </a:defRPr>
              </a:lvl1pPr>
            </a:lstStyle>
            <a:p>
              <a:r>
                <a:t>PowerPoint</a:t>
              </a:r>
            </a:p>
          </p:txBody>
        </p:sp>
      </p:grpSp>
      <p:sp>
        <p:nvSpPr>
          <p:cNvPr id="32" name="スライド番号"/>
          <p:cNvSpPr txBox="1">
            <a:spLocks noGrp="1"/>
          </p:cNvSpPr>
          <p:nvPr>
            <p:ph type="sldNum" sz="quarter" idx="2"/>
          </p:nvPr>
        </p:nvSpPr>
        <p:spPr>
          <a:xfrm>
            <a:off x="8662765" y="6439808"/>
            <a:ext cx="273061" cy="281941"/>
          </a:xfrm>
          <a:prstGeom prst="rect">
            <a:avLst/>
          </a:prstGeom>
        </p:spPr>
        <p:txBody>
          <a:bodyPr anchor="t"/>
          <a:lstStyle>
            <a:lvl1pPr>
              <a:defRPr>
                <a:solidFill>
                  <a:schemeClr val="accent3"/>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白紙">
    <p:spTree>
      <p:nvGrpSpPr>
        <p:cNvPr id="1" name=""/>
        <p:cNvGrpSpPr/>
        <p:nvPr/>
      </p:nvGrpSpPr>
      <p:grpSpPr>
        <a:xfrm>
          <a:off x="0" y="0"/>
          <a:ext cx="0" cy="0"/>
          <a:chOff x="0" y="0"/>
          <a:chExt cx="0" cy="0"/>
        </a:xfrm>
      </p:grpSpPr>
      <p:grpSp>
        <p:nvGrpSpPr>
          <p:cNvPr id="42" name="正方形/長方形 4"/>
          <p:cNvGrpSpPr/>
          <p:nvPr/>
        </p:nvGrpSpPr>
        <p:grpSpPr>
          <a:xfrm>
            <a:off x="0" y="6251952"/>
            <a:ext cx="9144000" cy="606048"/>
            <a:chOff x="0" y="0"/>
            <a:chExt cx="9144000" cy="606047"/>
          </a:xfrm>
        </p:grpSpPr>
        <p:sp>
          <p:nvSpPr>
            <p:cNvPr id="40" name="四角形"/>
            <p:cNvSpPr/>
            <p:nvPr/>
          </p:nvSpPr>
          <p:spPr>
            <a:xfrm>
              <a:off x="0" y="-1"/>
              <a:ext cx="9144000" cy="606049"/>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ln w="9525" cap="flat">
                    <a:solidFill>
                      <a:srgbClr val="FFFFFF"/>
                    </a:solidFill>
                    <a:prstDash val="solid"/>
                    <a:round/>
                  </a:ln>
                  <a:solidFill>
                    <a:srgbClr val="FFFFFF"/>
                  </a:solidFill>
                </a:defRPr>
              </a:pPr>
              <a:endParaRPr/>
            </a:p>
          </p:txBody>
        </p:sp>
        <p:sp>
          <p:nvSpPr>
            <p:cNvPr id="41" name="PowerPoint"/>
            <p:cNvSpPr txBox="1"/>
            <p:nvPr/>
          </p:nvSpPr>
          <p:spPr>
            <a:xfrm>
              <a:off x="34290" y="167133"/>
              <a:ext cx="9075420" cy="271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a:defRPr>
                  <a:solidFill>
                    <a:srgbClr val="FFFFFF"/>
                  </a:solidFill>
                </a:defRPr>
              </a:lvl1pPr>
            </a:lstStyle>
            <a:p>
              <a:r>
                <a:t>PowerPoint</a:t>
              </a:r>
            </a:p>
          </p:txBody>
        </p:sp>
      </p:grpSp>
      <p:pic>
        <p:nvPicPr>
          <p:cNvPr id="43" name="図 6" descr="図 6"/>
          <p:cNvPicPr>
            <a:picLocks noChangeAspect="1"/>
          </p:cNvPicPr>
          <p:nvPr/>
        </p:nvPicPr>
        <p:blipFill>
          <a:blip r:embed="rId2"/>
          <a:stretch>
            <a:fillRect/>
          </a:stretch>
        </p:blipFill>
        <p:spPr>
          <a:xfrm>
            <a:off x="0" y="6220002"/>
            <a:ext cx="9144000" cy="56796"/>
          </a:xfrm>
          <a:prstGeom prst="rect">
            <a:avLst/>
          </a:prstGeom>
          <a:ln w="12700">
            <a:miter lim="400000"/>
          </a:ln>
        </p:spPr>
      </p:pic>
      <p:pic>
        <p:nvPicPr>
          <p:cNvPr id="44" name="図 8" descr="図 8"/>
          <p:cNvPicPr>
            <a:picLocks noChangeAspect="1"/>
          </p:cNvPicPr>
          <p:nvPr/>
        </p:nvPicPr>
        <p:blipFill>
          <a:blip r:embed="rId2"/>
          <a:stretch>
            <a:fillRect/>
          </a:stretch>
        </p:blipFill>
        <p:spPr>
          <a:xfrm>
            <a:off x="0" y="250311"/>
            <a:ext cx="9144000" cy="56796"/>
          </a:xfrm>
          <a:prstGeom prst="rect">
            <a:avLst/>
          </a:prstGeom>
          <a:ln w="12700">
            <a:miter lim="400000"/>
          </a:ln>
        </p:spPr>
      </p:pic>
      <p:pic>
        <p:nvPicPr>
          <p:cNvPr id="45" name="図 9" descr="図 9"/>
          <p:cNvPicPr>
            <a:picLocks noChangeAspect="1"/>
          </p:cNvPicPr>
          <p:nvPr/>
        </p:nvPicPr>
        <p:blipFill>
          <a:blip r:embed="rId3"/>
          <a:stretch>
            <a:fillRect/>
          </a:stretch>
        </p:blipFill>
        <p:spPr>
          <a:xfrm>
            <a:off x="265677" y="6439189"/>
            <a:ext cx="860144" cy="224644"/>
          </a:xfrm>
          <a:prstGeom prst="rect">
            <a:avLst/>
          </a:prstGeom>
          <a:ln w="12700">
            <a:miter lim="400000"/>
          </a:ln>
        </p:spPr>
      </p:pic>
      <p:sp>
        <p:nvSpPr>
          <p:cNvPr id="46" name="スライド番号"/>
          <p:cNvSpPr txBox="1">
            <a:spLocks noGrp="1"/>
          </p:cNvSpPr>
          <p:nvPr>
            <p:ph type="sldNum" sz="quarter" idx="2"/>
          </p:nvPr>
        </p:nvSpPr>
        <p:spPr>
          <a:xfrm>
            <a:off x="8662765" y="6439808"/>
            <a:ext cx="273061" cy="281941"/>
          </a:xfrm>
          <a:prstGeom prst="rect">
            <a:avLst/>
          </a:prstGeom>
        </p:spPr>
        <p:txBody>
          <a:bodyPr anchor="t"/>
          <a:lstStyle>
            <a:lvl1pPr>
              <a:defRPr>
                <a:solidFill>
                  <a:schemeClr val="accent3"/>
                </a:solidFill>
                <a:latin typeface="Century Gothic"/>
                <a:ea typeface="Century Gothic"/>
                <a:cs typeface="Century Gothic"/>
                <a:sym typeface="Century Gothic"/>
              </a:defRPr>
            </a:lvl1pPr>
          </a:lstStyle>
          <a:p>
            <a:fld id="{86CB4B4D-7CA3-9044-876B-883B54F8677D}" type="slidenum">
              <a:t>‹#›</a:t>
            </a:fld>
            <a:endParaRPr/>
          </a:p>
        </p:txBody>
      </p:sp>
      <p:sp>
        <p:nvSpPr>
          <p:cNvPr id="47" name="正方形/長方形 12"/>
          <p:cNvSpPr txBox="1"/>
          <p:nvPr/>
        </p:nvSpPr>
        <p:spPr>
          <a:xfrm>
            <a:off x="7210995" y="6485218"/>
            <a:ext cx="1307677" cy="19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700">
                <a:solidFill>
                  <a:srgbClr val="A6A6A6"/>
                </a:solidFill>
                <a:latin typeface="Meiryo"/>
                <a:ea typeface="Meiryo"/>
                <a:cs typeface="Meiryo"/>
                <a:sym typeface="Meiryo"/>
              </a:defRPr>
            </a:lvl1pPr>
          </a:lstStyle>
          <a:p>
            <a:r>
              <a:t>© PERSOL CAREER Co., Ltd.</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レイアウト">
    <p:bg>
      <p:bgPr>
        <a:solidFill>
          <a:srgbClr val="FFFFFF">
            <a:alpha val="0"/>
          </a:srgbClr>
        </a:solidFill>
        <a:effectLst/>
      </p:bgPr>
    </p:bg>
    <p:spTree>
      <p:nvGrpSpPr>
        <p:cNvPr id="1" name=""/>
        <p:cNvGrpSpPr/>
        <p:nvPr/>
      </p:nvGrpSpPr>
      <p:grpSpPr>
        <a:xfrm>
          <a:off x="0" y="0"/>
          <a:ext cx="0" cy="0"/>
          <a:chOff x="0" y="0"/>
          <a:chExt cx="0" cy="0"/>
        </a:xfrm>
      </p:grpSpPr>
      <p:grpSp>
        <p:nvGrpSpPr>
          <p:cNvPr id="56" name="正方形/長方形 4"/>
          <p:cNvGrpSpPr/>
          <p:nvPr/>
        </p:nvGrpSpPr>
        <p:grpSpPr>
          <a:xfrm>
            <a:off x="0" y="6251952"/>
            <a:ext cx="9144000" cy="606048"/>
            <a:chOff x="0" y="0"/>
            <a:chExt cx="9144000" cy="606047"/>
          </a:xfrm>
        </p:grpSpPr>
        <p:sp>
          <p:nvSpPr>
            <p:cNvPr id="54" name="四角形"/>
            <p:cNvSpPr/>
            <p:nvPr/>
          </p:nvSpPr>
          <p:spPr>
            <a:xfrm>
              <a:off x="0" y="-1"/>
              <a:ext cx="9144000" cy="606049"/>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ln w="9525" cap="flat">
                    <a:solidFill>
                      <a:srgbClr val="FFFFFF"/>
                    </a:solidFill>
                    <a:prstDash val="solid"/>
                    <a:round/>
                  </a:ln>
                  <a:solidFill>
                    <a:srgbClr val="FFFFFF"/>
                  </a:solidFill>
                </a:defRPr>
              </a:pPr>
              <a:endParaRPr/>
            </a:p>
          </p:txBody>
        </p:sp>
        <p:sp>
          <p:nvSpPr>
            <p:cNvPr id="55" name="PowerPoint"/>
            <p:cNvSpPr txBox="1"/>
            <p:nvPr/>
          </p:nvSpPr>
          <p:spPr>
            <a:xfrm>
              <a:off x="34290" y="167133"/>
              <a:ext cx="9075420" cy="271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a:defRPr>
                  <a:solidFill>
                    <a:srgbClr val="FFFFFF"/>
                  </a:solidFill>
                </a:defRPr>
              </a:lvl1pPr>
            </a:lstStyle>
            <a:p>
              <a:r>
                <a:t>PowerPoint</a:t>
              </a:r>
            </a:p>
          </p:txBody>
        </p:sp>
      </p:grpSp>
      <p:pic>
        <p:nvPicPr>
          <p:cNvPr id="57" name="図 6" descr="図 6"/>
          <p:cNvPicPr>
            <a:picLocks noChangeAspect="1"/>
          </p:cNvPicPr>
          <p:nvPr/>
        </p:nvPicPr>
        <p:blipFill>
          <a:blip r:embed="rId2"/>
          <a:stretch>
            <a:fillRect/>
          </a:stretch>
        </p:blipFill>
        <p:spPr>
          <a:xfrm>
            <a:off x="0" y="6220002"/>
            <a:ext cx="9144000" cy="56796"/>
          </a:xfrm>
          <a:prstGeom prst="rect">
            <a:avLst/>
          </a:prstGeom>
          <a:ln w="12700">
            <a:miter lim="400000"/>
          </a:ln>
        </p:spPr>
      </p:pic>
      <p:pic>
        <p:nvPicPr>
          <p:cNvPr id="58" name="図 8" descr="図 8"/>
          <p:cNvPicPr>
            <a:picLocks noChangeAspect="1"/>
          </p:cNvPicPr>
          <p:nvPr/>
        </p:nvPicPr>
        <p:blipFill>
          <a:blip r:embed="rId2"/>
          <a:stretch>
            <a:fillRect/>
          </a:stretch>
        </p:blipFill>
        <p:spPr>
          <a:xfrm>
            <a:off x="0" y="250311"/>
            <a:ext cx="9144000" cy="56796"/>
          </a:xfrm>
          <a:prstGeom prst="rect">
            <a:avLst/>
          </a:prstGeom>
          <a:ln w="12700">
            <a:miter lim="400000"/>
          </a:ln>
        </p:spPr>
      </p:pic>
      <p:pic>
        <p:nvPicPr>
          <p:cNvPr id="59" name="図 9" descr="図 9"/>
          <p:cNvPicPr>
            <a:picLocks noChangeAspect="1"/>
          </p:cNvPicPr>
          <p:nvPr/>
        </p:nvPicPr>
        <p:blipFill>
          <a:blip r:embed="rId3"/>
          <a:stretch>
            <a:fillRect/>
          </a:stretch>
        </p:blipFill>
        <p:spPr>
          <a:xfrm>
            <a:off x="265677" y="6439189"/>
            <a:ext cx="860144" cy="224644"/>
          </a:xfrm>
          <a:prstGeom prst="rect">
            <a:avLst/>
          </a:prstGeom>
          <a:ln w="12700">
            <a:miter lim="400000"/>
          </a:ln>
        </p:spPr>
      </p:pic>
      <p:sp>
        <p:nvSpPr>
          <p:cNvPr id="60" name="スライド番号"/>
          <p:cNvSpPr txBox="1">
            <a:spLocks noGrp="1"/>
          </p:cNvSpPr>
          <p:nvPr>
            <p:ph type="sldNum" sz="quarter" idx="2"/>
          </p:nvPr>
        </p:nvSpPr>
        <p:spPr>
          <a:xfrm>
            <a:off x="8662765" y="6439808"/>
            <a:ext cx="273061" cy="281941"/>
          </a:xfrm>
          <a:prstGeom prst="rect">
            <a:avLst/>
          </a:prstGeom>
        </p:spPr>
        <p:txBody>
          <a:bodyPr anchor="t"/>
          <a:lstStyle>
            <a:lvl1pPr>
              <a:defRPr>
                <a:solidFill>
                  <a:schemeClr val="accent3"/>
                </a:solidFill>
                <a:latin typeface="Century Gothic"/>
                <a:ea typeface="Century Gothic"/>
                <a:cs typeface="Century Gothic"/>
                <a:sym typeface="Century Gothic"/>
              </a:defRPr>
            </a:lvl1pPr>
          </a:lstStyle>
          <a:p>
            <a:fld id="{86CB4B4D-7CA3-9044-876B-883B54F8677D}" type="slidenum">
              <a:t>‹#›</a:t>
            </a:fld>
            <a:endParaRPr/>
          </a:p>
        </p:txBody>
      </p:sp>
      <p:sp>
        <p:nvSpPr>
          <p:cNvPr id="61" name="正方形/長方形 12"/>
          <p:cNvSpPr txBox="1"/>
          <p:nvPr/>
        </p:nvSpPr>
        <p:spPr>
          <a:xfrm>
            <a:off x="7210995" y="6485218"/>
            <a:ext cx="1307677" cy="19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700">
                <a:solidFill>
                  <a:srgbClr val="A6A6A6"/>
                </a:solidFill>
                <a:latin typeface="Meiryo"/>
                <a:ea typeface="Meiryo"/>
                <a:cs typeface="Meiryo"/>
                <a:sym typeface="Meiryo"/>
              </a:defRPr>
            </a:lvl1pPr>
          </a:lstStyle>
          <a:p>
            <a:r>
              <a:t>© PERSOL CAREER Co., Ltd.</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タイトルとコンテンツ">
    <p:spTree>
      <p:nvGrpSpPr>
        <p:cNvPr id="1" name=""/>
        <p:cNvGrpSpPr/>
        <p:nvPr/>
      </p:nvGrpSpPr>
      <p:grpSpPr>
        <a:xfrm>
          <a:off x="0" y="0"/>
          <a:ext cx="0" cy="0"/>
          <a:chOff x="0" y="0"/>
          <a:chExt cx="0" cy="0"/>
        </a:xfrm>
      </p:grpSpPr>
      <p:sp>
        <p:nvSpPr>
          <p:cNvPr id="77" name="タイトルテキスト"/>
          <p:cNvSpPr txBox="1">
            <a:spLocks noGrp="1"/>
          </p:cNvSpPr>
          <p:nvPr>
            <p:ph type="title"/>
          </p:nvPr>
        </p:nvSpPr>
        <p:spPr>
          <a:xfrm>
            <a:off x="628650" y="365125"/>
            <a:ext cx="7886700" cy="1325563"/>
          </a:xfrm>
          <a:prstGeom prst="rect">
            <a:avLst/>
          </a:prstGeom>
        </p:spPr>
        <p:txBody>
          <a:bodyPr>
            <a:normAutofit/>
          </a:bodyPr>
          <a:lstStyle>
            <a:lvl1pPr>
              <a:defRPr>
                <a:latin typeface="游ゴシック Light"/>
                <a:ea typeface="游ゴシック Light"/>
                <a:cs typeface="游ゴシック Light"/>
                <a:sym typeface="游ゴシック Light"/>
              </a:defRPr>
            </a:lvl1pPr>
          </a:lstStyle>
          <a:p>
            <a:r>
              <a:t>タイトルテキスト</a:t>
            </a:r>
          </a:p>
        </p:txBody>
      </p:sp>
      <p:sp>
        <p:nvSpPr>
          <p:cNvPr id="78" name="本文レベル1…"/>
          <p:cNvSpPr txBox="1">
            <a:spLocks noGrp="1"/>
          </p:cNvSpPr>
          <p:nvPr>
            <p:ph type="body" idx="1"/>
          </p:nvPr>
        </p:nvSpPr>
        <p:spPr>
          <a:xfrm>
            <a:off x="628650" y="1825625"/>
            <a:ext cx="7886700" cy="4351338"/>
          </a:xfrm>
          <a:prstGeom prst="rect">
            <a:avLst/>
          </a:prstGeom>
        </p:spPr>
        <p:txBody>
          <a:bodyPr>
            <a:normAutofit/>
          </a:bodyPr>
          <a:lstStyle>
            <a:lvl1pPr>
              <a:defRPr>
                <a:latin typeface="游ゴシック"/>
                <a:ea typeface="游ゴシック"/>
                <a:cs typeface="游ゴシック"/>
                <a:sym typeface="游ゴシック"/>
              </a:defRPr>
            </a:lvl1pPr>
            <a:lvl2pPr>
              <a:defRPr>
                <a:latin typeface="游ゴシック"/>
                <a:ea typeface="游ゴシック"/>
                <a:cs typeface="游ゴシック"/>
                <a:sym typeface="游ゴシック"/>
              </a:defRPr>
            </a:lvl2pPr>
            <a:lvl3pPr>
              <a:defRPr>
                <a:latin typeface="游ゴシック"/>
                <a:ea typeface="游ゴシック"/>
                <a:cs typeface="游ゴシック"/>
                <a:sym typeface="游ゴシック"/>
              </a:defRPr>
            </a:lvl3pPr>
            <a:lvl4pPr>
              <a:defRPr>
                <a:latin typeface="游ゴシック"/>
                <a:ea typeface="游ゴシック"/>
                <a:cs typeface="游ゴシック"/>
                <a:sym typeface="游ゴシック"/>
              </a:defRPr>
            </a:lvl4pPr>
            <a:lvl5pPr>
              <a:defRPr>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79"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sp>
        <p:nvSpPr>
          <p:cNvPr id="86" name="タイトルテキスト"/>
          <p:cNvSpPr txBox="1">
            <a:spLocks noGrp="1"/>
          </p:cNvSpPr>
          <p:nvPr>
            <p:ph type="title"/>
          </p:nvPr>
        </p:nvSpPr>
        <p:spPr>
          <a:xfrm>
            <a:off x="623887" y="1709738"/>
            <a:ext cx="7886701" cy="2852737"/>
          </a:xfrm>
          <a:prstGeom prst="rect">
            <a:avLst/>
          </a:prstGeom>
        </p:spPr>
        <p:txBody>
          <a:bodyPr anchor="b">
            <a:normAutofit/>
          </a:bodyPr>
          <a:lstStyle>
            <a:lvl1pPr>
              <a:defRPr sz="6000">
                <a:latin typeface="游ゴシック Light"/>
                <a:ea typeface="游ゴシック Light"/>
                <a:cs typeface="游ゴシック Light"/>
                <a:sym typeface="游ゴシック Light"/>
              </a:defRPr>
            </a:lvl1pPr>
          </a:lstStyle>
          <a:p>
            <a:r>
              <a:t>タイトルテキスト</a:t>
            </a:r>
          </a:p>
        </p:txBody>
      </p:sp>
      <p:sp>
        <p:nvSpPr>
          <p:cNvPr id="87" name="本文レベル1…"/>
          <p:cNvSpPr txBox="1">
            <a:spLocks noGrp="1"/>
          </p:cNvSpPr>
          <p:nvPr>
            <p:ph type="body" sz="quarter" idx="1"/>
          </p:nvPr>
        </p:nvSpPr>
        <p:spPr>
          <a:xfrm>
            <a:off x="623887" y="4589462"/>
            <a:ext cx="7886701" cy="1500188"/>
          </a:xfrm>
          <a:prstGeom prst="rect">
            <a:avLst/>
          </a:prstGeom>
        </p:spPr>
        <p:txBody>
          <a:bodyPr>
            <a:normAutofit/>
          </a:bodyPr>
          <a:lstStyle>
            <a:lvl1pPr marL="0" indent="0">
              <a:buSzTx/>
              <a:buFontTx/>
              <a:buNone/>
              <a:defRPr sz="2400">
                <a:solidFill>
                  <a:srgbClr val="888888"/>
                </a:solidFill>
                <a:latin typeface="游ゴシック"/>
                <a:ea typeface="游ゴシック"/>
                <a:cs typeface="游ゴシック"/>
                <a:sym typeface="游ゴシック"/>
              </a:defRPr>
            </a:lvl1pPr>
            <a:lvl2pPr marL="0" indent="457200">
              <a:buSzTx/>
              <a:buFontTx/>
              <a:buNone/>
              <a:defRPr sz="2400">
                <a:solidFill>
                  <a:srgbClr val="888888"/>
                </a:solidFill>
                <a:latin typeface="游ゴシック"/>
                <a:ea typeface="游ゴシック"/>
                <a:cs typeface="游ゴシック"/>
                <a:sym typeface="游ゴシック"/>
              </a:defRPr>
            </a:lvl2pPr>
            <a:lvl3pPr marL="0" indent="914400">
              <a:buSzTx/>
              <a:buFontTx/>
              <a:buNone/>
              <a:defRPr sz="2400">
                <a:solidFill>
                  <a:srgbClr val="888888"/>
                </a:solidFill>
                <a:latin typeface="游ゴシック"/>
                <a:ea typeface="游ゴシック"/>
                <a:cs typeface="游ゴシック"/>
                <a:sym typeface="游ゴシック"/>
              </a:defRPr>
            </a:lvl3pPr>
            <a:lvl4pPr marL="0" indent="1371600">
              <a:buSzTx/>
              <a:buFontTx/>
              <a:buNone/>
              <a:defRPr sz="2400">
                <a:solidFill>
                  <a:srgbClr val="888888"/>
                </a:solidFill>
                <a:latin typeface="游ゴシック"/>
                <a:ea typeface="游ゴシック"/>
                <a:cs typeface="游ゴシック"/>
                <a:sym typeface="游ゴシック"/>
              </a:defRPr>
            </a:lvl4pPr>
            <a:lvl5pPr marL="0" indent="1828800">
              <a:buSzTx/>
              <a:buFontTx/>
              <a:buNone/>
              <a:defRPr sz="2400">
                <a:solidFill>
                  <a:srgbClr val="888888"/>
                </a:solidFill>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88"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sp>
        <p:nvSpPr>
          <p:cNvPr id="95" name="タイトルテキスト"/>
          <p:cNvSpPr txBox="1">
            <a:spLocks noGrp="1"/>
          </p:cNvSpPr>
          <p:nvPr>
            <p:ph type="title"/>
          </p:nvPr>
        </p:nvSpPr>
        <p:spPr>
          <a:xfrm>
            <a:off x="628650" y="365125"/>
            <a:ext cx="7886700" cy="1325563"/>
          </a:xfrm>
          <a:prstGeom prst="rect">
            <a:avLst/>
          </a:prstGeom>
        </p:spPr>
        <p:txBody>
          <a:bodyPr>
            <a:normAutofit/>
          </a:bodyPr>
          <a:lstStyle>
            <a:lvl1pPr>
              <a:defRPr>
                <a:latin typeface="游ゴシック Light"/>
                <a:ea typeface="游ゴシック Light"/>
                <a:cs typeface="游ゴシック Light"/>
                <a:sym typeface="游ゴシック Light"/>
              </a:defRPr>
            </a:lvl1pPr>
          </a:lstStyle>
          <a:p>
            <a:r>
              <a:t>タイトルテキスト</a:t>
            </a:r>
          </a:p>
        </p:txBody>
      </p:sp>
      <p:sp>
        <p:nvSpPr>
          <p:cNvPr id="96" name="本文レベル1…"/>
          <p:cNvSpPr txBox="1">
            <a:spLocks noGrp="1"/>
          </p:cNvSpPr>
          <p:nvPr>
            <p:ph type="body" sz="half" idx="1"/>
          </p:nvPr>
        </p:nvSpPr>
        <p:spPr>
          <a:xfrm>
            <a:off x="628650" y="1825625"/>
            <a:ext cx="3867150" cy="4351338"/>
          </a:xfrm>
          <a:prstGeom prst="rect">
            <a:avLst/>
          </a:prstGeom>
        </p:spPr>
        <p:txBody>
          <a:bodyPr>
            <a:normAutofit/>
          </a:bodyPr>
          <a:lstStyle>
            <a:lvl1pPr>
              <a:defRPr>
                <a:latin typeface="游ゴシック"/>
                <a:ea typeface="游ゴシック"/>
                <a:cs typeface="游ゴシック"/>
                <a:sym typeface="游ゴシック"/>
              </a:defRPr>
            </a:lvl1pPr>
            <a:lvl2pPr>
              <a:defRPr>
                <a:latin typeface="游ゴシック"/>
                <a:ea typeface="游ゴシック"/>
                <a:cs typeface="游ゴシック"/>
                <a:sym typeface="游ゴシック"/>
              </a:defRPr>
            </a:lvl2pPr>
            <a:lvl3pPr>
              <a:defRPr>
                <a:latin typeface="游ゴシック"/>
                <a:ea typeface="游ゴシック"/>
                <a:cs typeface="游ゴシック"/>
                <a:sym typeface="游ゴシック"/>
              </a:defRPr>
            </a:lvl3pPr>
            <a:lvl4pPr>
              <a:defRPr>
                <a:latin typeface="游ゴシック"/>
                <a:ea typeface="游ゴシック"/>
                <a:cs typeface="游ゴシック"/>
                <a:sym typeface="游ゴシック"/>
              </a:defRPr>
            </a:lvl4pPr>
            <a:lvl5pPr>
              <a:defRPr>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97"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sp>
        <p:nvSpPr>
          <p:cNvPr id="104" name="タイトルテキスト"/>
          <p:cNvSpPr txBox="1">
            <a:spLocks noGrp="1"/>
          </p:cNvSpPr>
          <p:nvPr>
            <p:ph type="title"/>
          </p:nvPr>
        </p:nvSpPr>
        <p:spPr>
          <a:xfrm>
            <a:off x="630237" y="365125"/>
            <a:ext cx="7886701" cy="1325563"/>
          </a:xfrm>
          <a:prstGeom prst="rect">
            <a:avLst/>
          </a:prstGeom>
        </p:spPr>
        <p:txBody>
          <a:bodyPr>
            <a:normAutofit/>
          </a:bodyPr>
          <a:lstStyle>
            <a:lvl1pPr>
              <a:defRPr>
                <a:latin typeface="游ゴシック Light"/>
                <a:ea typeface="游ゴシック Light"/>
                <a:cs typeface="游ゴシック Light"/>
                <a:sym typeface="游ゴシック Light"/>
              </a:defRPr>
            </a:lvl1pPr>
          </a:lstStyle>
          <a:p>
            <a:r>
              <a:t>タイトルテキスト</a:t>
            </a:r>
          </a:p>
        </p:txBody>
      </p:sp>
      <p:sp>
        <p:nvSpPr>
          <p:cNvPr id="105" name="本文レベル1…"/>
          <p:cNvSpPr txBox="1">
            <a:spLocks noGrp="1"/>
          </p:cNvSpPr>
          <p:nvPr>
            <p:ph type="body" sz="quarter" idx="1"/>
          </p:nvPr>
        </p:nvSpPr>
        <p:spPr>
          <a:xfrm>
            <a:off x="630237" y="1681163"/>
            <a:ext cx="3868739" cy="823913"/>
          </a:xfrm>
          <a:prstGeom prst="rect">
            <a:avLst/>
          </a:prstGeom>
        </p:spPr>
        <p:txBody>
          <a:bodyPr anchor="b">
            <a:normAutofit/>
          </a:bodyPr>
          <a:lstStyle>
            <a:lvl1pPr marL="0" indent="0">
              <a:buSzTx/>
              <a:buFontTx/>
              <a:buNone/>
              <a:defRPr sz="2400" b="1">
                <a:latin typeface="游ゴシック"/>
                <a:ea typeface="游ゴシック"/>
                <a:cs typeface="游ゴシック"/>
                <a:sym typeface="游ゴシック"/>
              </a:defRPr>
            </a:lvl1pPr>
            <a:lvl2pPr marL="0" indent="457200">
              <a:buSzTx/>
              <a:buFontTx/>
              <a:buNone/>
              <a:defRPr sz="2400" b="1">
                <a:latin typeface="游ゴシック"/>
                <a:ea typeface="游ゴシック"/>
                <a:cs typeface="游ゴシック"/>
                <a:sym typeface="游ゴシック"/>
              </a:defRPr>
            </a:lvl2pPr>
            <a:lvl3pPr marL="0" indent="914400">
              <a:buSzTx/>
              <a:buFontTx/>
              <a:buNone/>
              <a:defRPr sz="2400" b="1">
                <a:latin typeface="游ゴシック"/>
                <a:ea typeface="游ゴシック"/>
                <a:cs typeface="游ゴシック"/>
                <a:sym typeface="游ゴシック"/>
              </a:defRPr>
            </a:lvl3pPr>
            <a:lvl4pPr marL="0" indent="1371600">
              <a:buSzTx/>
              <a:buFontTx/>
              <a:buNone/>
              <a:defRPr sz="2400" b="1">
                <a:latin typeface="游ゴシック"/>
                <a:ea typeface="游ゴシック"/>
                <a:cs typeface="游ゴシック"/>
                <a:sym typeface="游ゴシック"/>
              </a:defRPr>
            </a:lvl4pPr>
            <a:lvl5pPr marL="0" indent="1828800">
              <a:buSzTx/>
              <a:buFontTx/>
              <a:buNone/>
              <a:defRPr sz="2400" b="1">
                <a:latin typeface="游ゴシック"/>
                <a:ea typeface="游ゴシック"/>
                <a:cs typeface="游ゴシック"/>
                <a:sym typeface="游ゴシック"/>
              </a:defRPr>
            </a:lvl5pPr>
          </a:lstStyle>
          <a:p>
            <a:r>
              <a:t>本文レベル1</a:t>
            </a:r>
          </a:p>
          <a:p>
            <a:pPr lvl="1"/>
            <a:r>
              <a:t>本文レベル2</a:t>
            </a:r>
          </a:p>
          <a:p>
            <a:pPr lvl="2"/>
            <a:r>
              <a:t>本文レベル3</a:t>
            </a:r>
          </a:p>
          <a:p>
            <a:pPr lvl="3"/>
            <a:r>
              <a:t>本文レベル4</a:t>
            </a:r>
          </a:p>
          <a:p>
            <a:pPr lvl="4"/>
            <a:r>
              <a:t>本文レベル5</a:t>
            </a:r>
          </a:p>
        </p:txBody>
      </p:sp>
      <p:sp>
        <p:nvSpPr>
          <p:cNvPr id="106" name="テキスト プレースホルダー 4"/>
          <p:cNvSpPr>
            <a:spLocks noGrp="1"/>
          </p:cNvSpPr>
          <p:nvPr>
            <p:ph type="body" sz="quarter" idx="21"/>
          </p:nvPr>
        </p:nvSpPr>
        <p:spPr>
          <a:xfrm>
            <a:off x="4629150" y="1681163"/>
            <a:ext cx="3887788" cy="823913"/>
          </a:xfrm>
          <a:prstGeom prst="rect">
            <a:avLst/>
          </a:prstGeom>
        </p:spPr>
        <p:txBody>
          <a:bodyPr anchor="b">
            <a:normAutofit/>
          </a:bodyPr>
          <a:lstStyle/>
          <a:p>
            <a:pPr marL="0" indent="0">
              <a:buSzTx/>
              <a:buFontTx/>
              <a:buNone/>
              <a:defRPr sz="2400" b="1">
                <a:latin typeface="游ゴシック"/>
                <a:ea typeface="游ゴシック"/>
                <a:cs typeface="游ゴシック"/>
                <a:sym typeface="游ゴシック"/>
              </a:defRPr>
            </a:pPr>
            <a:endParaRPr/>
          </a:p>
        </p:txBody>
      </p:sp>
      <p:sp>
        <p:nvSpPr>
          <p:cNvPr id="107"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sp>
        <p:nvSpPr>
          <p:cNvPr id="114" name="タイトルテキスト"/>
          <p:cNvSpPr txBox="1">
            <a:spLocks noGrp="1"/>
          </p:cNvSpPr>
          <p:nvPr>
            <p:ph type="title"/>
          </p:nvPr>
        </p:nvSpPr>
        <p:spPr>
          <a:xfrm>
            <a:off x="628650" y="365125"/>
            <a:ext cx="7886700" cy="1325563"/>
          </a:xfrm>
          <a:prstGeom prst="rect">
            <a:avLst/>
          </a:prstGeom>
        </p:spPr>
        <p:txBody>
          <a:bodyPr>
            <a:normAutofit/>
          </a:bodyPr>
          <a:lstStyle>
            <a:lvl1pPr>
              <a:defRPr>
                <a:latin typeface="游ゴシック Light"/>
                <a:ea typeface="游ゴシック Light"/>
                <a:cs typeface="游ゴシック Light"/>
                <a:sym typeface="游ゴシック Light"/>
              </a:defRPr>
            </a:lvl1pPr>
          </a:lstStyle>
          <a:p>
            <a:r>
              <a:t>タイトルテキスト</a:t>
            </a:r>
          </a:p>
        </p:txBody>
      </p:sp>
      <p:sp>
        <p:nvSpPr>
          <p:cNvPr id="115" name="スライド番号"/>
          <p:cNvSpPr txBox="1">
            <a:spLocks noGrp="1"/>
          </p:cNvSpPr>
          <p:nvPr>
            <p:ph type="sldNum" sz="quarter" idx="2"/>
          </p:nvPr>
        </p:nvSpPr>
        <p:spPr>
          <a:xfrm>
            <a:off x="824169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タイトルテキスト"/>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タイトルテキスト</a:t>
            </a:r>
          </a:p>
        </p:txBody>
      </p:sp>
      <p:sp>
        <p:nvSpPr>
          <p:cNvPr id="4" name="本文レベル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EC52640-B492-E242-9DFA-84223BE12302}"/>
              </a:ext>
            </a:extLst>
          </p:cNvPr>
          <p:cNvSpPr/>
          <p:nvPr userDrawn="1"/>
        </p:nvSpPr>
        <p:spPr>
          <a:xfrm>
            <a:off x="0" y="6251953"/>
            <a:ext cx="9144000" cy="60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 altLang="ja-JP" dirty="0"/>
              <a:t>PowerPoint</a:t>
            </a:r>
            <a:endParaRPr lang="ja-JP" altLang="en-US" sz="1350">
              <a:ln>
                <a:solidFill>
                  <a:schemeClr val="bg1"/>
                </a:solidFill>
              </a:ln>
            </a:endParaRPr>
          </a:p>
        </p:txBody>
      </p:sp>
      <p:pic>
        <p:nvPicPr>
          <p:cNvPr id="7" name="図 6">
            <a:extLst>
              <a:ext uri="{FF2B5EF4-FFF2-40B4-BE49-F238E27FC236}">
                <a16:creationId xmlns:a16="http://schemas.microsoft.com/office/drawing/2014/main" id="{DA846A82-3453-E949-A059-202BD4F0C2DC}"/>
              </a:ext>
            </a:extLst>
          </p:cNvPr>
          <p:cNvPicPr>
            <a:picLocks noChangeAspect="1"/>
          </p:cNvPicPr>
          <p:nvPr userDrawn="1"/>
        </p:nvPicPr>
        <p:blipFill>
          <a:blip r:embed="rId4"/>
          <a:stretch>
            <a:fillRect/>
          </a:stretch>
        </p:blipFill>
        <p:spPr>
          <a:xfrm>
            <a:off x="0" y="6220002"/>
            <a:ext cx="9144000" cy="56795"/>
          </a:xfrm>
          <a:prstGeom prst="rect">
            <a:avLst/>
          </a:prstGeom>
        </p:spPr>
      </p:pic>
      <p:pic>
        <p:nvPicPr>
          <p:cNvPr id="9" name="図 8">
            <a:extLst>
              <a:ext uri="{FF2B5EF4-FFF2-40B4-BE49-F238E27FC236}">
                <a16:creationId xmlns:a16="http://schemas.microsoft.com/office/drawing/2014/main" id="{D7EA6694-298F-354B-AB85-2F55BBF037E7}"/>
              </a:ext>
            </a:extLst>
          </p:cNvPr>
          <p:cNvPicPr>
            <a:picLocks noChangeAspect="1"/>
          </p:cNvPicPr>
          <p:nvPr userDrawn="1"/>
        </p:nvPicPr>
        <p:blipFill>
          <a:blip r:embed="rId4"/>
          <a:stretch>
            <a:fillRect/>
          </a:stretch>
        </p:blipFill>
        <p:spPr>
          <a:xfrm>
            <a:off x="0" y="250311"/>
            <a:ext cx="9144000" cy="56795"/>
          </a:xfrm>
          <a:prstGeom prst="rect">
            <a:avLst/>
          </a:prstGeom>
        </p:spPr>
      </p:pic>
      <p:pic>
        <p:nvPicPr>
          <p:cNvPr id="10" name="図 9">
            <a:extLst>
              <a:ext uri="{FF2B5EF4-FFF2-40B4-BE49-F238E27FC236}">
                <a16:creationId xmlns:a16="http://schemas.microsoft.com/office/drawing/2014/main" id="{8FBE62AA-3C64-FA49-9B85-4C6ECF014C38}"/>
              </a:ext>
            </a:extLst>
          </p:cNvPr>
          <p:cNvPicPr>
            <a:picLocks noChangeAspect="1"/>
          </p:cNvPicPr>
          <p:nvPr userDrawn="1"/>
        </p:nvPicPr>
        <p:blipFill>
          <a:blip r:embed="rId5"/>
          <a:stretch>
            <a:fillRect/>
          </a:stretch>
        </p:blipFill>
        <p:spPr>
          <a:xfrm>
            <a:off x="265677" y="6439189"/>
            <a:ext cx="860143" cy="224643"/>
          </a:xfrm>
          <a:prstGeom prst="rect">
            <a:avLst/>
          </a:prstGeom>
        </p:spPr>
      </p:pic>
      <p:sp>
        <p:nvSpPr>
          <p:cNvPr id="11" name="スライド番号プレースホルダー 3">
            <a:extLst>
              <a:ext uri="{FF2B5EF4-FFF2-40B4-BE49-F238E27FC236}">
                <a16:creationId xmlns:a16="http://schemas.microsoft.com/office/drawing/2014/main" id="{ED14C95A-4AE2-A74C-8197-9C8477637E43}"/>
              </a:ext>
            </a:extLst>
          </p:cNvPr>
          <p:cNvSpPr txBox="1">
            <a:spLocks/>
          </p:cNvSpPr>
          <p:nvPr userDrawn="1"/>
        </p:nvSpPr>
        <p:spPr>
          <a:xfrm>
            <a:off x="8027465" y="6439808"/>
            <a:ext cx="90836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FE787BB0-0E94-1E41-AA08-6C883CEA67C8}" type="slidenum">
              <a:rPr lang="ja-JP" altLang="en-US" sz="1200" smtClean="0">
                <a:solidFill>
                  <a:schemeClr val="accent3"/>
                </a:solidFill>
                <a:latin typeface="+mn-lt"/>
              </a:rPr>
              <a:pPr algn="r"/>
              <a:t>‹#›</a:t>
            </a:fld>
            <a:endParaRPr lang="ja-JP" altLang="en-US" sz="1200">
              <a:solidFill>
                <a:schemeClr val="accent3"/>
              </a:solidFill>
              <a:latin typeface="+mn-lt"/>
            </a:endParaRPr>
          </a:p>
        </p:txBody>
      </p:sp>
      <p:sp>
        <p:nvSpPr>
          <p:cNvPr id="13" name="正方形/長方形 12">
            <a:extLst>
              <a:ext uri="{FF2B5EF4-FFF2-40B4-BE49-F238E27FC236}">
                <a16:creationId xmlns:a16="http://schemas.microsoft.com/office/drawing/2014/main" id="{52973B95-9D0E-9743-8432-1F8623876E6F}"/>
              </a:ext>
            </a:extLst>
          </p:cNvPr>
          <p:cNvSpPr/>
          <p:nvPr userDrawn="1"/>
        </p:nvSpPr>
        <p:spPr>
          <a:xfrm>
            <a:off x="7165276" y="6485219"/>
            <a:ext cx="1446230" cy="200055"/>
          </a:xfrm>
          <a:prstGeom prst="rect">
            <a:avLst/>
          </a:prstGeom>
        </p:spPr>
        <p:txBody>
          <a:bodyPr wrap="none">
            <a:spAutoFit/>
          </a:bodyPr>
          <a:lstStyle/>
          <a:p>
            <a:r>
              <a:rPr lang="ja-JP" altLang="en-US" sz="700" b="0" i="0">
                <a:solidFill>
                  <a:schemeClr val="bg1">
                    <a:lumMod val="65000"/>
                  </a:schemeClr>
                </a:solidFill>
                <a:latin typeface="Meiryo" panose="020B0604030504040204" pitchFamily="34" charset="-128"/>
                <a:ea typeface="Meiryo" panose="020B0604030504040204" pitchFamily="34" charset="-128"/>
              </a:rPr>
              <a:t>© PERSOL CAREER Co., Ltd.</a:t>
            </a:r>
          </a:p>
        </p:txBody>
      </p:sp>
    </p:spTree>
    <p:extLst>
      <p:ext uri="{BB962C8B-B14F-4D97-AF65-F5344CB8AC3E}">
        <p14:creationId xmlns:p14="http://schemas.microsoft.com/office/powerpoint/2010/main" val="390979585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571" name="テキスト ボックス 3"/>
          <p:cNvSpPr txBox="1"/>
          <p:nvPr/>
        </p:nvSpPr>
        <p:spPr>
          <a:xfrm>
            <a:off x="-28613" y="136251"/>
            <a:ext cx="911812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00">
                <a:latin typeface="Meiryo UI"/>
                <a:ea typeface="Meiryo UI"/>
                <a:cs typeface="Meiryo UI"/>
                <a:sym typeface="Meiryo UI"/>
              </a:defRPr>
            </a:lvl1pPr>
          </a:lstStyle>
          <a:p>
            <a:r>
              <a:rPr lang="ja-JP" altLang="en-US" dirty="0"/>
              <a:t>プログラム全体構成について</a:t>
            </a:r>
            <a:endParaRPr dirty="0"/>
          </a:p>
        </p:txBody>
      </p:sp>
      <p:sp>
        <p:nvSpPr>
          <p:cNvPr id="572" name="直線コネクタ 4"/>
          <p:cNvSpPr/>
          <p:nvPr/>
        </p:nvSpPr>
        <p:spPr>
          <a:xfrm>
            <a:off x="359541" y="743993"/>
            <a:ext cx="8615675" cy="0"/>
          </a:xfrm>
          <a:prstGeom prst="line">
            <a:avLst/>
          </a:prstGeom>
          <a:ln w="38100">
            <a:solidFill>
              <a:srgbClr val="49B0C1"/>
            </a:solidFill>
            <a:miter/>
          </a:ln>
        </p:spPr>
        <p:txBody>
          <a:bodyPr lIns="45719" rIns="45719"/>
          <a:lstStyle/>
          <a:p>
            <a:endParaRPr/>
          </a:p>
        </p:txBody>
      </p:sp>
      <p:sp>
        <p:nvSpPr>
          <p:cNvPr id="573" name="正方形/長方形 5"/>
          <p:cNvSpPr/>
          <p:nvPr/>
        </p:nvSpPr>
        <p:spPr>
          <a:xfrm>
            <a:off x="359160" y="1357441"/>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ECC9358E-2317-4BB4-A80D-93096B902B7F}"/>
              </a:ext>
            </a:extLst>
          </p:cNvPr>
          <p:cNvGrpSpPr/>
          <p:nvPr/>
        </p:nvGrpSpPr>
        <p:grpSpPr>
          <a:xfrm>
            <a:off x="522216" y="1432570"/>
            <a:ext cx="471481" cy="371496"/>
            <a:chOff x="674616" y="1432570"/>
            <a:chExt cx="471481" cy="371496"/>
          </a:xfrm>
        </p:grpSpPr>
        <p:sp>
          <p:nvSpPr>
            <p:cNvPr id="574" name="正方形/長方形 6"/>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575" name="テキスト ボックス 8"/>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sz="1400" dirty="0">
                  <a:latin typeface="Meiryo UI" panose="020B0604030504040204" pitchFamily="50" charset="-128"/>
                  <a:ea typeface="Meiryo UI" panose="020B0604030504040204" pitchFamily="50" charset="-128"/>
                  <a:sym typeface="メイリオ"/>
                </a:rPr>
                <a:t>１</a:t>
              </a:r>
            </a:p>
          </p:txBody>
        </p:sp>
      </p:grpSp>
      <p:sp>
        <p:nvSpPr>
          <p:cNvPr id="576" name="正方形/長方形 9"/>
          <p:cNvSpPr txBox="1"/>
          <p:nvPr/>
        </p:nvSpPr>
        <p:spPr>
          <a:xfrm>
            <a:off x="1165346" y="1404037"/>
            <a:ext cx="2535307"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本日の趣旨説明／全体の流れ</a:t>
            </a:r>
            <a:endParaRPr sz="1400" dirty="0">
              <a:latin typeface="Meiryo UI" panose="020B0604030504040204" pitchFamily="50" charset="-128"/>
              <a:ea typeface="Meiryo UI" panose="020B0604030504040204" pitchFamily="50" charset="-128"/>
            </a:endParaRPr>
          </a:p>
        </p:txBody>
      </p:sp>
      <p:sp>
        <p:nvSpPr>
          <p:cNvPr id="30" name="正方形/長方形 5">
            <a:extLst>
              <a:ext uri="{FF2B5EF4-FFF2-40B4-BE49-F238E27FC236}">
                <a16:creationId xmlns:a16="http://schemas.microsoft.com/office/drawing/2014/main" id="{866DEAC4-8F6C-467F-9CFE-672D7A6A0C38}"/>
              </a:ext>
            </a:extLst>
          </p:cNvPr>
          <p:cNvSpPr/>
          <p:nvPr/>
        </p:nvSpPr>
        <p:spPr>
          <a:xfrm>
            <a:off x="359160" y="1997353"/>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33" name="正方形/長方形 9">
            <a:extLst>
              <a:ext uri="{FF2B5EF4-FFF2-40B4-BE49-F238E27FC236}">
                <a16:creationId xmlns:a16="http://schemas.microsoft.com/office/drawing/2014/main" id="{30264C31-8AE0-4339-BBF9-0C44C8B0B049}"/>
              </a:ext>
            </a:extLst>
          </p:cNvPr>
          <p:cNvSpPr txBox="1"/>
          <p:nvPr/>
        </p:nvSpPr>
        <p:spPr>
          <a:xfrm>
            <a:off x="1165346" y="2043948"/>
            <a:ext cx="1341071"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アイスブレイク　</a:t>
            </a:r>
            <a:endParaRPr sz="1400" dirty="0">
              <a:latin typeface="Meiryo UI" panose="020B0604030504040204" pitchFamily="50" charset="-128"/>
              <a:ea typeface="Meiryo UI" panose="020B0604030504040204" pitchFamily="50" charset="-128"/>
            </a:endParaRPr>
          </a:p>
        </p:txBody>
      </p:sp>
      <p:sp>
        <p:nvSpPr>
          <p:cNvPr id="34" name="正方形/長方形 5">
            <a:extLst>
              <a:ext uri="{FF2B5EF4-FFF2-40B4-BE49-F238E27FC236}">
                <a16:creationId xmlns:a16="http://schemas.microsoft.com/office/drawing/2014/main" id="{8A58B8D9-313F-4A70-9F38-C0FE53495C27}"/>
              </a:ext>
            </a:extLst>
          </p:cNvPr>
          <p:cNvSpPr/>
          <p:nvPr/>
        </p:nvSpPr>
        <p:spPr>
          <a:xfrm>
            <a:off x="359160" y="2642465"/>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37" name="正方形/長方形 9">
            <a:extLst>
              <a:ext uri="{FF2B5EF4-FFF2-40B4-BE49-F238E27FC236}">
                <a16:creationId xmlns:a16="http://schemas.microsoft.com/office/drawing/2014/main" id="{F1216F48-B6B3-4699-81DF-BF06AF24C793}"/>
              </a:ext>
            </a:extLst>
          </p:cNvPr>
          <p:cNvSpPr txBox="1"/>
          <p:nvPr/>
        </p:nvSpPr>
        <p:spPr>
          <a:xfrm>
            <a:off x="1165346" y="2689060"/>
            <a:ext cx="2453555"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チームに分かれる　／　席移動</a:t>
            </a:r>
            <a:endParaRPr sz="1400" dirty="0">
              <a:latin typeface="Meiryo UI" panose="020B0604030504040204" pitchFamily="50" charset="-128"/>
              <a:ea typeface="Meiryo UI" panose="020B0604030504040204" pitchFamily="50" charset="-128"/>
            </a:endParaRPr>
          </a:p>
        </p:txBody>
      </p:sp>
      <p:sp>
        <p:nvSpPr>
          <p:cNvPr id="38" name="正方形/長方形 5">
            <a:extLst>
              <a:ext uri="{FF2B5EF4-FFF2-40B4-BE49-F238E27FC236}">
                <a16:creationId xmlns:a16="http://schemas.microsoft.com/office/drawing/2014/main" id="{7833C1EE-AE90-4EA9-B781-BC6D23E10D8D}"/>
              </a:ext>
            </a:extLst>
          </p:cNvPr>
          <p:cNvSpPr/>
          <p:nvPr/>
        </p:nvSpPr>
        <p:spPr>
          <a:xfrm>
            <a:off x="359160" y="3287577"/>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41" name="正方形/長方形 9">
            <a:extLst>
              <a:ext uri="{FF2B5EF4-FFF2-40B4-BE49-F238E27FC236}">
                <a16:creationId xmlns:a16="http://schemas.microsoft.com/office/drawing/2014/main" id="{D6AC3A5A-54EC-44AA-9F07-E7F5CA7E0B20}"/>
              </a:ext>
            </a:extLst>
          </p:cNvPr>
          <p:cNvSpPr txBox="1"/>
          <p:nvPr/>
        </p:nvSpPr>
        <p:spPr>
          <a:xfrm>
            <a:off x="1165346" y="3334172"/>
            <a:ext cx="2187456"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ライフラインチャートの作成</a:t>
            </a:r>
            <a:endParaRPr sz="1400" dirty="0">
              <a:latin typeface="Meiryo UI" panose="020B0604030504040204" pitchFamily="50" charset="-128"/>
              <a:ea typeface="Meiryo UI" panose="020B0604030504040204" pitchFamily="50" charset="-128"/>
            </a:endParaRPr>
          </a:p>
        </p:txBody>
      </p:sp>
      <p:sp>
        <p:nvSpPr>
          <p:cNvPr id="42" name="正方形/長方形 5">
            <a:extLst>
              <a:ext uri="{FF2B5EF4-FFF2-40B4-BE49-F238E27FC236}">
                <a16:creationId xmlns:a16="http://schemas.microsoft.com/office/drawing/2014/main" id="{E0DA1A87-1AC8-40F2-BB1A-8CF59E474C59}"/>
              </a:ext>
            </a:extLst>
          </p:cNvPr>
          <p:cNvSpPr/>
          <p:nvPr/>
        </p:nvSpPr>
        <p:spPr>
          <a:xfrm>
            <a:off x="359160" y="3960725"/>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45" name="正方形/長方形 9">
            <a:extLst>
              <a:ext uri="{FF2B5EF4-FFF2-40B4-BE49-F238E27FC236}">
                <a16:creationId xmlns:a16="http://schemas.microsoft.com/office/drawing/2014/main" id="{48CB239F-3D8E-4555-8014-8C98B5F14CAA}"/>
              </a:ext>
            </a:extLst>
          </p:cNvPr>
          <p:cNvSpPr txBox="1"/>
          <p:nvPr/>
        </p:nvSpPr>
        <p:spPr>
          <a:xfrm>
            <a:off x="1165346" y="4007320"/>
            <a:ext cx="3109182"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タニモクワークの説明／タニモクワーク</a:t>
            </a:r>
            <a:endParaRPr sz="1400" dirty="0">
              <a:latin typeface="Meiryo UI" panose="020B0604030504040204" pitchFamily="50" charset="-128"/>
              <a:ea typeface="Meiryo UI" panose="020B0604030504040204" pitchFamily="50" charset="-128"/>
            </a:endParaRPr>
          </a:p>
        </p:txBody>
      </p:sp>
      <p:sp>
        <p:nvSpPr>
          <p:cNvPr id="46" name="正方形/長方形 5">
            <a:extLst>
              <a:ext uri="{FF2B5EF4-FFF2-40B4-BE49-F238E27FC236}">
                <a16:creationId xmlns:a16="http://schemas.microsoft.com/office/drawing/2014/main" id="{05E23DA8-5363-4A1E-98A0-09F2126CD6CA}"/>
              </a:ext>
            </a:extLst>
          </p:cNvPr>
          <p:cNvSpPr/>
          <p:nvPr/>
        </p:nvSpPr>
        <p:spPr>
          <a:xfrm>
            <a:off x="359160" y="4597304"/>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49" name="正方形/長方形 9">
            <a:extLst>
              <a:ext uri="{FF2B5EF4-FFF2-40B4-BE49-F238E27FC236}">
                <a16:creationId xmlns:a16="http://schemas.microsoft.com/office/drawing/2014/main" id="{05B4FDBA-8E34-4340-B7F4-44096BF74290}"/>
              </a:ext>
            </a:extLst>
          </p:cNvPr>
          <p:cNvSpPr txBox="1"/>
          <p:nvPr/>
        </p:nvSpPr>
        <p:spPr>
          <a:xfrm>
            <a:off x="1165346" y="4643899"/>
            <a:ext cx="1722585"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目標／行動のまとめ</a:t>
            </a:r>
            <a:endParaRPr sz="1400" dirty="0">
              <a:latin typeface="Meiryo UI" panose="020B0604030504040204" pitchFamily="50" charset="-128"/>
              <a:ea typeface="Meiryo UI" panose="020B0604030504040204" pitchFamily="50" charset="-128"/>
            </a:endParaRPr>
          </a:p>
        </p:txBody>
      </p:sp>
      <p:sp>
        <p:nvSpPr>
          <p:cNvPr id="52" name="正方形/長方形 5">
            <a:extLst>
              <a:ext uri="{FF2B5EF4-FFF2-40B4-BE49-F238E27FC236}">
                <a16:creationId xmlns:a16="http://schemas.microsoft.com/office/drawing/2014/main" id="{20042697-34FB-4A20-923B-8225FB764E81}"/>
              </a:ext>
            </a:extLst>
          </p:cNvPr>
          <p:cNvSpPr/>
          <p:nvPr/>
        </p:nvSpPr>
        <p:spPr>
          <a:xfrm>
            <a:off x="359160" y="5236172"/>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55" name="正方形/長方形 9">
            <a:extLst>
              <a:ext uri="{FF2B5EF4-FFF2-40B4-BE49-F238E27FC236}">
                <a16:creationId xmlns:a16="http://schemas.microsoft.com/office/drawing/2014/main" id="{36BF1593-FBAD-4DE9-A50B-853254B2DED6}"/>
              </a:ext>
            </a:extLst>
          </p:cNvPr>
          <p:cNvSpPr txBox="1"/>
          <p:nvPr/>
        </p:nvSpPr>
        <p:spPr>
          <a:xfrm>
            <a:off x="1165346" y="5282767"/>
            <a:ext cx="2772552"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目標と行動フィードバック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１回</a:t>
            </a:r>
            <a:endParaRPr sz="1400" dirty="0">
              <a:latin typeface="Meiryo UI" panose="020B0604030504040204" pitchFamily="50" charset="-128"/>
              <a:ea typeface="Meiryo UI" panose="020B0604030504040204" pitchFamily="50" charset="-128"/>
            </a:endParaRPr>
          </a:p>
        </p:txBody>
      </p:sp>
      <p:sp>
        <p:nvSpPr>
          <p:cNvPr id="56" name="正方形/長方形 5">
            <a:extLst>
              <a:ext uri="{FF2B5EF4-FFF2-40B4-BE49-F238E27FC236}">
                <a16:creationId xmlns:a16="http://schemas.microsoft.com/office/drawing/2014/main" id="{1B00E801-0948-4C90-B66B-F3A646E1A1BD}"/>
              </a:ext>
            </a:extLst>
          </p:cNvPr>
          <p:cNvSpPr/>
          <p:nvPr/>
        </p:nvSpPr>
        <p:spPr>
          <a:xfrm>
            <a:off x="359160" y="5904437"/>
            <a:ext cx="4095127"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59" name="正方形/長方形 9">
            <a:extLst>
              <a:ext uri="{FF2B5EF4-FFF2-40B4-BE49-F238E27FC236}">
                <a16:creationId xmlns:a16="http://schemas.microsoft.com/office/drawing/2014/main" id="{2746530A-AC66-4AC7-8B1C-EB3FB8165C44}"/>
              </a:ext>
            </a:extLst>
          </p:cNvPr>
          <p:cNvSpPr txBox="1"/>
          <p:nvPr/>
        </p:nvSpPr>
        <p:spPr>
          <a:xfrm>
            <a:off x="1165346" y="5951032"/>
            <a:ext cx="1145504"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最後のまとめ</a:t>
            </a:r>
            <a:endParaRPr sz="1400" dirty="0">
              <a:latin typeface="Meiryo UI" panose="020B0604030504040204" pitchFamily="50" charset="-128"/>
              <a:ea typeface="Meiryo UI" panose="020B0604030504040204" pitchFamily="50" charset="-128"/>
            </a:endParaRPr>
          </a:p>
        </p:txBody>
      </p:sp>
      <p:grpSp>
        <p:nvGrpSpPr>
          <p:cNvPr id="63" name="グループ化 62">
            <a:extLst>
              <a:ext uri="{FF2B5EF4-FFF2-40B4-BE49-F238E27FC236}">
                <a16:creationId xmlns:a16="http://schemas.microsoft.com/office/drawing/2014/main" id="{E823F1BB-3CAF-4EE2-8F17-7BA922927A54}"/>
              </a:ext>
            </a:extLst>
          </p:cNvPr>
          <p:cNvGrpSpPr/>
          <p:nvPr/>
        </p:nvGrpSpPr>
        <p:grpSpPr>
          <a:xfrm>
            <a:off x="522216" y="2079288"/>
            <a:ext cx="471481" cy="371496"/>
            <a:chOff x="674616" y="1432570"/>
            <a:chExt cx="471481" cy="371496"/>
          </a:xfrm>
        </p:grpSpPr>
        <p:sp>
          <p:nvSpPr>
            <p:cNvPr id="64" name="正方形/長方形 6">
              <a:extLst>
                <a:ext uri="{FF2B5EF4-FFF2-40B4-BE49-F238E27FC236}">
                  <a16:creationId xmlns:a16="http://schemas.microsoft.com/office/drawing/2014/main" id="{239B5A90-B9BA-464E-ACCD-94775932293E}"/>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65" name="テキスト ボックス 8">
              <a:extLst>
                <a:ext uri="{FF2B5EF4-FFF2-40B4-BE49-F238E27FC236}">
                  <a16:creationId xmlns:a16="http://schemas.microsoft.com/office/drawing/2014/main" id="{AD73747F-A797-434F-9F20-5413094673C0}"/>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sym typeface="メイリオ"/>
                </a:rPr>
                <a:t>２</a:t>
              </a:r>
              <a:endParaRPr sz="1400" dirty="0">
                <a:latin typeface="Meiryo UI" panose="020B0604030504040204" pitchFamily="50" charset="-128"/>
                <a:ea typeface="Meiryo UI" panose="020B0604030504040204" pitchFamily="50" charset="-128"/>
                <a:sym typeface="メイリオ"/>
              </a:endParaRPr>
            </a:p>
          </p:txBody>
        </p:sp>
      </p:grpSp>
      <p:grpSp>
        <p:nvGrpSpPr>
          <p:cNvPr id="66" name="グループ化 65">
            <a:extLst>
              <a:ext uri="{FF2B5EF4-FFF2-40B4-BE49-F238E27FC236}">
                <a16:creationId xmlns:a16="http://schemas.microsoft.com/office/drawing/2014/main" id="{D71071D6-C0A9-4605-8423-16D9CF3D04E0}"/>
              </a:ext>
            </a:extLst>
          </p:cNvPr>
          <p:cNvGrpSpPr/>
          <p:nvPr/>
        </p:nvGrpSpPr>
        <p:grpSpPr>
          <a:xfrm>
            <a:off x="522216" y="2729715"/>
            <a:ext cx="471481" cy="371496"/>
            <a:chOff x="674616" y="1432570"/>
            <a:chExt cx="471481" cy="371496"/>
          </a:xfrm>
        </p:grpSpPr>
        <p:sp>
          <p:nvSpPr>
            <p:cNvPr id="67" name="正方形/長方形 6">
              <a:extLst>
                <a:ext uri="{FF2B5EF4-FFF2-40B4-BE49-F238E27FC236}">
                  <a16:creationId xmlns:a16="http://schemas.microsoft.com/office/drawing/2014/main" id="{6A666131-C62B-449A-AE88-786C1BE66601}"/>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68" name="テキスト ボックス 8">
              <a:extLst>
                <a:ext uri="{FF2B5EF4-FFF2-40B4-BE49-F238E27FC236}">
                  <a16:creationId xmlns:a16="http://schemas.microsoft.com/office/drawing/2014/main" id="{5B99570C-C0FF-44E4-8864-19E81E76B87A}"/>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３</a:t>
              </a:r>
              <a:endParaRPr sz="1400" dirty="0">
                <a:latin typeface="Meiryo UI" panose="020B0604030504040204" pitchFamily="50" charset="-128"/>
                <a:ea typeface="Meiryo UI" panose="020B0604030504040204" pitchFamily="50" charset="-128"/>
                <a:sym typeface="メイリオ"/>
              </a:endParaRPr>
            </a:p>
          </p:txBody>
        </p:sp>
      </p:grpSp>
      <p:grpSp>
        <p:nvGrpSpPr>
          <p:cNvPr id="69" name="グループ化 68">
            <a:extLst>
              <a:ext uri="{FF2B5EF4-FFF2-40B4-BE49-F238E27FC236}">
                <a16:creationId xmlns:a16="http://schemas.microsoft.com/office/drawing/2014/main" id="{A94106B0-FC84-42C7-839A-F2B6D89A4895}"/>
              </a:ext>
            </a:extLst>
          </p:cNvPr>
          <p:cNvGrpSpPr/>
          <p:nvPr/>
        </p:nvGrpSpPr>
        <p:grpSpPr>
          <a:xfrm>
            <a:off x="522216" y="3369512"/>
            <a:ext cx="471481" cy="371496"/>
            <a:chOff x="674616" y="1432570"/>
            <a:chExt cx="471481" cy="371496"/>
          </a:xfrm>
        </p:grpSpPr>
        <p:sp>
          <p:nvSpPr>
            <p:cNvPr id="70" name="正方形/長方形 6">
              <a:extLst>
                <a:ext uri="{FF2B5EF4-FFF2-40B4-BE49-F238E27FC236}">
                  <a16:creationId xmlns:a16="http://schemas.microsoft.com/office/drawing/2014/main" id="{72E03F7B-625B-4E26-8797-9691F3F33FC0}"/>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71" name="テキスト ボックス 8">
              <a:extLst>
                <a:ext uri="{FF2B5EF4-FFF2-40B4-BE49-F238E27FC236}">
                  <a16:creationId xmlns:a16="http://schemas.microsoft.com/office/drawing/2014/main" id="{D5972138-6D9C-45A1-A46A-05F6530C0BCE}"/>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４</a:t>
              </a:r>
              <a:endParaRPr sz="1400" dirty="0">
                <a:latin typeface="Meiryo UI" panose="020B0604030504040204" pitchFamily="50" charset="-128"/>
                <a:ea typeface="Meiryo UI" panose="020B0604030504040204" pitchFamily="50" charset="-128"/>
                <a:sym typeface="メイリオ"/>
              </a:endParaRPr>
            </a:p>
          </p:txBody>
        </p:sp>
      </p:grpSp>
      <p:grpSp>
        <p:nvGrpSpPr>
          <p:cNvPr id="72" name="グループ化 71">
            <a:extLst>
              <a:ext uri="{FF2B5EF4-FFF2-40B4-BE49-F238E27FC236}">
                <a16:creationId xmlns:a16="http://schemas.microsoft.com/office/drawing/2014/main" id="{468DFA10-12BE-4E7A-8A4F-E53E51487200}"/>
              </a:ext>
            </a:extLst>
          </p:cNvPr>
          <p:cNvGrpSpPr/>
          <p:nvPr/>
        </p:nvGrpSpPr>
        <p:grpSpPr>
          <a:xfrm>
            <a:off x="522216" y="4042660"/>
            <a:ext cx="471481" cy="371496"/>
            <a:chOff x="674616" y="1432570"/>
            <a:chExt cx="471481" cy="371496"/>
          </a:xfrm>
        </p:grpSpPr>
        <p:sp>
          <p:nvSpPr>
            <p:cNvPr id="73" name="正方形/長方形 6">
              <a:extLst>
                <a:ext uri="{FF2B5EF4-FFF2-40B4-BE49-F238E27FC236}">
                  <a16:creationId xmlns:a16="http://schemas.microsoft.com/office/drawing/2014/main" id="{34149B98-2A46-4321-B579-EC8D1A97C81A}"/>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74" name="テキスト ボックス 8">
              <a:extLst>
                <a:ext uri="{FF2B5EF4-FFF2-40B4-BE49-F238E27FC236}">
                  <a16:creationId xmlns:a16="http://schemas.microsoft.com/office/drawing/2014/main" id="{868F7465-9100-49D5-A7CF-A8A22EB6FE67}"/>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５</a:t>
              </a:r>
              <a:endParaRPr sz="1400" dirty="0">
                <a:latin typeface="Meiryo UI" panose="020B0604030504040204" pitchFamily="50" charset="-128"/>
                <a:ea typeface="Meiryo UI" panose="020B0604030504040204" pitchFamily="50" charset="-128"/>
                <a:sym typeface="メイリオ"/>
              </a:endParaRPr>
            </a:p>
          </p:txBody>
        </p:sp>
      </p:grpSp>
      <p:grpSp>
        <p:nvGrpSpPr>
          <p:cNvPr id="75" name="グループ化 74">
            <a:extLst>
              <a:ext uri="{FF2B5EF4-FFF2-40B4-BE49-F238E27FC236}">
                <a16:creationId xmlns:a16="http://schemas.microsoft.com/office/drawing/2014/main" id="{6BDF85B8-2A8C-4D55-99AC-E6BBBD8F1ACF}"/>
              </a:ext>
            </a:extLst>
          </p:cNvPr>
          <p:cNvGrpSpPr/>
          <p:nvPr/>
        </p:nvGrpSpPr>
        <p:grpSpPr>
          <a:xfrm>
            <a:off x="522216" y="4679239"/>
            <a:ext cx="471481" cy="371496"/>
            <a:chOff x="674616" y="1432570"/>
            <a:chExt cx="471481" cy="371496"/>
          </a:xfrm>
        </p:grpSpPr>
        <p:sp>
          <p:nvSpPr>
            <p:cNvPr id="76" name="正方形/長方形 6">
              <a:extLst>
                <a:ext uri="{FF2B5EF4-FFF2-40B4-BE49-F238E27FC236}">
                  <a16:creationId xmlns:a16="http://schemas.microsoft.com/office/drawing/2014/main" id="{63573199-9631-4D0C-8416-0A74C2D14EAB}"/>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77" name="テキスト ボックス 8">
              <a:extLst>
                <a:ext uri="{FF2B5EF4-FFF2-40B4-BE49-F238E27FC236}">
                  <a16:creationId xmlns:a16="http://schemas.microsoft.com/office/drawing/2014/main" id="{6CB097E6-BE13-4E5E-A827-63BAF4B99589}"/>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６</a:t>
              </a:r>
              <a:endParaRPr sz="1400" dirty="0">
                <a:latin typeface="Meiryo UI" panose="020B0604030504040204" pitchFamily="50" charset="-128"/>
                <a:ea typeface="Meiryo UI" panose="020B0604030504040204" pitchFamily="50" charset="-128"/>
                <a:sym typeface="メイリオ"/>
              </a:endParaRPr>
            </a:p>
          </p:txBody>
        </p:sp>
      </p:grpSp>
      <p:grpSp>
        <p:nvGrpSpPr>
          <p:cNvPr id="78" name="グループ化 77">
            <a:extLst>
              <a:ext uri="{FF2B5EF4-FFF2-40B4-BE49-F238E27FC236}">
                <a16:creationId xmlns:a16="http://schemas.microsoft.com/office/drawing/2014/main" id="{E44799FB-6732-44BB-86A2-0C37F95441C7}"/>
              </a:ext>
            </a:extLst>
          </p:cNvPr>
          <p:cNvGrpSpPr/>
          <p:nvPr/>
        </p:nvGrpSpPr>
        <p:grpSpPr>
          <a:xfrm>
            <a:off x="522216" y="5314811"/>
            <a:ext cx="471481" cy="371496"/>
            <a:chOff x="674616" y="1432570"/>
            <a:chExt cx="471481" cy="371496"/>
          </a:xfrm>
        </p:grpSpPr>
        <p:sp>
          <p:nvSpPr>
            <p:cNvPr id="79" name="正方形/長方形 6">
              <a:extLst>
                <a:ext uri="{FF2B5EF4-FFF2-40B4-BE49-F238E27FC236}">
                  <a16:creationId xmlns:a16="http://schemas.microsoft.com/office/drawing/2014/main" id="{B935C814-8AEB-4933-8BB0-596374A73DD9}"/>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80" name="テキスト ボックス 8">
              <a:extLst>
                <a:ext uri="{FF2B5EF4-FFF2-40B4-BE49-F238E27FC236}">
                  <a16:creationId xmlns:a16="http://schemas.microsoft.com/office/drawing/2014/main" id="{7DA47E2E-BC72-481F-AC71-DCBF4593CF0D}"/>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７</a:t>
              </a:r>
              <a:endParaRPr sz="1400" dirty="0">
                <a:latin typeface="Meiryo UI" panose="020B0604030504040204" pitchFamily="50" charset="-128"/>
                <a:ea typeface="Meiryo UI" panose="020B0604030504040204" pitchFamily="50" charset="-128"/>
                <a:sym typeface="メイリオ"/>
              </a:endParaRPr>
            </a:p>
          </p:txBody>
        </p:sp>
      </p:grpSp>
      <p:grpSp>
        <p:nvGrpSpPr>
          <p:cNvPr id="81" name="グループ化 80">
            <a:extLst>
              <a:ext uri="{FF2B5EF4-FFF2-40B4-BE49-F238E27FC236}">
                <a16:creationId xmlns:a16="http://schemas.microsoft.com/office/drawing/2014/main" id="{DDBD473F-216D-4D15-A08C-7632E36BF1BF}"/>
              </a:ext>
            </a:extLst>
          </p:cNvPr>
          <p:cNvGrpSpPr/>
          <p:nvPr/>
        </p:nvGrpSpPr>
        <p:grpSpPr>
          <a:xfrm>
            <a:off x="522216" y="5986372"/>
            <a:ext cx="471481" cy="371496"/>
            <a:chOff x="674616" y="1432570"/>
            <a:chExt cx="471481" cy="371496"/>
          </a:xfrm>
        </p:grpSpPr>
        <p:sp>
          <p:nvSpPr>
            <p:cNvPr id="82" name="正方形/長方形 6">
              <a:extLst>
                <a:ext uri="{FF2B5EF4-FFF2-40B4-BE49-F238E27FC236}">
                  <a16:creationId xmlns:a16="http://schemas.microsoft.com/office/drawing/2014/main" id="{656CC20A-4AA7-4F5E-B1A5-9138DC878E30}"/>
                </a:ext>
              </a:extLst>
            </p:cNvPr>
            <p:cNvSpPr/>
            <p:nvPr/>
          </p:nvSpPr>
          <p:spPr>
            <a:xfrm>
              <a:off x="674616" y="1432570"/>
              <a:ext cx="410203" cy="371496"/>
            </a:xfrm>
            <a:prstGeom prst="rect">
              <a:avLst/>
            </a:prstGeom>
            <a:solidFill>
              <a:srgbClr val="49B0C1"/>
            </a:solidFill>
            <a:ln w="12700">
              <a:miter lim="400000"/>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83" name="テキスト ボックス 8">
              <a:extLst>
                <a:ext uri="{FF2B5EF4-FFF2-40B4-BE49-F238E27FC236}">
                  <a16:creationId xmlns:a16="http://schemas.microsoft.com/office/drawing/2014/main" id="{9AC98C74-98B1-408E-92A4-51FCAD84AA37}"/>
                </a:ext>
              </a:extLst>
            </p:cNvPr>
            <p:cNvSpPr txBox="1"/>
            <p:nvPr/>
          </p:nvSpPr>
          <p:spPr>
            <a:xfrm>
              <a:off x="735895" y="1454620"/>
              <a:ext cx="41020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sz="1400" dirty="0">
                  <a:latin typeface="Meiryo UI" panose="020B0604030504040204" pitchFamily="50" charset="-128"/>
                  <a:ea typeface="Meiryo UI" panose="020B0604030504040204" pitchFamily="50" charset="-128"/>
                </a:rPr>
                <a:t>８</a:t>
              </a:r>
              <a:endParaRPr sz="1400" dirty="0">
                <a:latin typeface="Meiryo UI" panose="020B0604030504040204" pitchFamily="50" charset="-128"/>
                <a:ea typeface="Meiryo UI" panose="020B0604030504040204" pitchFamily="50" charset="-128"/>
                <a:sym typeface="メイリオ"/>
              </a:endParaRPr>
            </a:p>
          </p:txBody>
        </p:sp>
      </p:grpSp>
      <p:sp>
        <p:nvSpPr>
          <p:cNvPr id="84" name="テキスト ボックス 83">
            <a:extLst>
              <a:ext uri="{FF2B5EF4-FFF2-40B4-BE49-F238E27FC236}">
                <a16:creationId xmlns:a16="http://schemas.microsoft.com/office/drawing/2014/main" id="{677B5565-FC5C-4ABE-BE9A-4153835C4634}"/>
              </a:ext>
            </a:extLst>
          </p:cNvPr>
          <p:cNvSpPr txBox="1"/>
          <p:nvPr/>
        </p:nvSpPr>
        <p:spPr>
          <a:xfrm>
            <a:off x="522216" y="790588"/>
            <a:ext cx="2990113" cy="445891"/>
          </a:xfrm>
          <a:prstGeom prst="rect">
            <a:avLst/>
          </a:prstGeom>
          <a:noFill/>
        </p:spPr>
        <p:txBody>
          <a:bodyPr wrap="square" lIns="0" rIns="0" rtlCol="0" anchor="ctr">
            <a:spAutoFit/>
          </a:bodyPr>
          <a:lstStyle/>
          <a:p>
            <a:pPr>
              <a:lnSpc>
                <a:spcPts val="3200"/>
              </a:lnSpc>
            </a:pPr>
            <a:r>
              <a:rPr lang="ja-JP" altLang="en-US" sz="1600" b="1" kern="1000" spc="50" dirty="0">
                <a:latin typeface="Meiryo UI" panose="020B0604030504040204" pitchFamily="34" charset="-128"/>
                <a:ea typeface="Meiryo UI" panose="020B0604030504040204" pitchFamily="34" charset="-128"/>
              </a:rPr>
              <a:t>プログラムの流れ</a:t>
            </a:r>
          </a:p>
        </p:txBody>
      </p:sp>
      <p:sp>
        <p:nvSpPr>
          <p:cNvPr id="85" name="テキスト ボックス 84">
            <a:extLst>
              <a:ext uri="{FF2B5EF4-FFF2-40B4-BE49-F238E27FC236}">
                <a16:creationId xmlns:a16="http://schemas.microsoft.com/office/drawing/2014/main" id="{1F8BBE9A-180F-4495-A47D-9710550F85C4}"/>
              </a:ext>
            </a:extLst>
          </p:cNvPr>
          <p:cNvSpPr txBox="1"/>
          <p:nvPr/>
        </p:nvSpPr>
        <p:spPr>
          <a:xfrm>
            <a:off x="4985853" y="805102"/>
            <a:ext cx="2990113" cy="445891"/>
          </a:xfrm>
          <a:prstGeom prst="rect">
            <a:avLst/>
          </a:prstGeom>
          <a:noFill/>
        </p:spPr>
        <p:txBody>
          <a:bodyPr wrap="square" lIns="0" rIns="0" rtlCol="0" anchor="ctr">
            <a:spAutoFit/>
          </a:bodyPr>
          <a:lstStyle/>
          <a:p>
            <a:pPr>
              <a:lnSpc>
                <a:spcPts val="3200"/>
              </a:lnSpc>
            </a:pPr>
            <a:r>
              <a:rPr lang="ja-JP" altLang="en-US" sz="1600" b="1" kern="1000" spc="50" dirty="0">
                <a:latin typeface="Meiryo UI" panose="020B0604030504040204" pitchFamily="34" charset="-128"/>
                <a:ea typeface="Meiryo UI" panose="020B0604030504040204" pitchFamily="34" charset="-128"/>
              </a:rPr>
              <a:t>達成状態</a:t>
            </a:r>
          </a:p>
        </p:txBody>
      </p:sp>
      <p:sp>
        <p:nvSpPr>
          <p:cNvPr id="86" name="正方形/長方形 5">
            <a:extLst>
              <a:ext uri="{FF2B5EF4-FFF2-40B4-BE49-F238E27FC236}">
                <a16:creationId xmlns:a16="http://schemas.microsoft.com/office/drawing/2014/main" id="{8C7D29FF-42F5-42A3-A787-8220CB67BD2C}"/>
              </a:ext>
            </a:extLst>
          </p:cNvPr>
          <p:cNvSpPr/>
          <p:nvPr/>
        </p:nvSpPr>
        <p:spPr>
          <a:xfrm>
            <a:off x="4687214" y="1357441"/>
            <a:ext cx="4096213"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87" name="正方形/長方形 5">
            <a:extLst>
              <a:ext uri="{FF2B5EF4-FFF2-40B4-BE49-F238E27FC236}">
                <a16:creationId xmlns:a16="http://schemas.microsoft.com/office/drawing/2014/main" id="{887C3178-9E7D-412F-BA58-90B6478398CA}"/>
              </a:ext>
            </a:extLst>
          </p:cNvPr>
          <p:cNvSpPr/>
          <p:nvPr/>
        </p:nvSpPr>
        <p:spPr>
          <a:xfrm>
            <a:off x="4687214" y="1997859"/>
            <a:ext cx="4096213"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88" name="正方形/長方形 5">
            <a:extLst>
              <a:ext uri="{FF2B5EF4-FFF2-40B4-BE49-F238E27FC236}">
                <a16:creationId xmlns:a16="http://schemas.microsoft.com/office/drawing/2014/main" id="{3DF138F6-8750-40E7-B733-505E4906C025}"/>
              </a:ext>
            </a:extLst>
          </p:cNvPr>
          <p:cNvSpPr/>
          <p:nvPr/>
        </p:nvSpPr>
        <p:spPr>
          <a:xfrm>
            <a:off x="4687214" y="2637970"/>
            <a:ext cx="4096213"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89" name="正方形/長方形 5">
            <a:extLst>
              <a:ext uri="{FF2B5EF4-FFF2-40B4-BE49-F238E27FC236}">
                <a16:creationId xmlns:a16="http://schemas.microsoft.com/office/drawing/2014/main" id="{93E2E1DC-C52A-4334-BEE5-7B089558D789}"/>
              </a:ext>
            </a:extLst>
          </p:cNvPr>
          <p:cNvSpPr/>
          <p:nvPr/>
        </p:nvSpPr>
        <p:spPr>
          <a:xfrm>
            <a:off x="4676251" y="3287577"/>
            <a:ext cx="4107175"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90" name="正方形/長方形 5">
            <a:extLst>
              <a:ext uri="{FF2B5EF4-FFF2-40B4-BE49-F238E27FC236}">
                <a16:creationId xmlns:a16="http://schemas.microsoft.com/office/drawing/2014/main" id="{18C6244B-61FC-4853-A562-61F525EC0165}"/>
              </a:ext>
            </a:extLst>
          </p:cNvPr>
          <p:cNvSpPr/>
          <p:nvPr/>
        </p:nvSpPr>
        <p:spPr>
          <a:xfrm>
            <a:off x="4676251" y="3960725"/>
            <a:ext cx="4107175"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91" name="正方形/長方形 5">
            <a:extLst>
              <a:ext uri="{FF2B5EF4-FFF2-40B4-BE49-F238E27FC236}">
                <a16:creationId xmlns:a16="http://schemas.microsoft.com/office/drawing/2014/main" id="{32B9DE39-1B0F-4F48-972F-283E6976E39C}"/>
              </a:ext>
            </a:extLst>
          </p:cNvPr>
          <p:cNvSpPr/>
          <p:nvPr/>
        </p:nvSpPr>
        <p:spPr>
          <a:xfrm>
            <a:off x="4676251" y="4597304"/>
            <a:ext cx="4107175"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92" name="正方形/長方形 5">
            <a:extLst>
              <a:ext uri="{FF2B5EF4-FFF2-40B4-BE49-F238E27FC236}">
                <a16:creationId xmlns:a16="http://schemas.microsoft.com/office/drawing/2014/main" id="{DB737DC5-D17A-4FAA-970C-7E095605B5FF}"/>
              </a:ext>
            </a:extLst>
          </p:cNvPr>
          <p:cNvSpPr/>
          <p:nvPr/>
        </p:nvSpPr>
        <p:spPr>
          <a:xfrm>
            <a:off x="4676251" y="5236172"/>
            <a:ext cx="4107175"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93" name="正方形/長方形 5">
            <a:extLst>
              <a:ext uri="{FF2B5EF4-FFF2-40B4-BE49-F238E27FC236}">
                <a16:creationId xmlns:a16="http://schemas.microsoft.com/office/drawing/2014/main" id="{8B6E12D9-1D05-43DB-B3FA-77072D716812}"/>
              </a:ext>
            </a:extLst>
          </p:cNvPr>
          <p:cNvSpPr/>
          <p:nvPr/>
        </p:nvSpPr>
        <p:spPr>
          <a:xfrm>
            <a:off x="4676251" y="5904437"/>
            <a:ext cx="4107175" cy="535366"/>
          </a:xfrm>
          <a:prstGeom prst="rect">
            <a:avLst/>
          </a:prstGeom>
          <a:ln w="88900">
            <a:solidFill>
              <a:srgbClr val="E7E8E8"/>
            </a:solidFill>
            <a:miter/>
          </a:ln>
        </p:spPr>
        <p:txBody>
          <a:bodyPr lIns="45719" rIns="45719" anchor="ctr"/>
          <a:lstStyle/>
          <a:p>
            <a:pPr algn="ctr">
              <a:defRPr sz="1800">
                <a:solidFill>
                  <a:srgbClr val="FFFFFF"/>
                </a:solidFill>
              </a:defRPr>
            </a:pPr>
            <a:endParaRPr sz="1100">
              <a:latin typeface="Meiryo UI" panose="020B0604030504040204" pitchFamily="50" charset="-128"/>
              <a:ea typeface="Meiryo UI" panose="020B0604030504040204" pitchFamily="50" charset="-128"/>
            </a:endParaRPr>
          </a:p>
        </p:txBody>
      </p:sp>
      <p:sp>
        <p:nvSpPr>
          <p:cNvPr id="94" name="正方形/長方形 9">
            <a:extLst>
              <a:ext uri="{FF2B5EF4-FFF2-40B4-BE49-F238E27FC236}">
                <a16:creationId xmlns:a16="http://schemas.microsoft.com/office/drawing/2014/main" id="{04480F23-BF7A-4C5A-8E0A-4E8CCE181020}"/>
              </a:ext>
            </a:extLst>
          </p:cNvPr>
          <p:cNvSpPr txBox="1"/>
          <p:nvPr/>
        </p:nvSpPr>
        <p:spPr>
          <a:xfrm>
            <a:off x="4914296" y="1404037"/>
            <a:ext cx="3133228"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本日の趣旨が理解され、安心した状態</a:t>
            </a:r>
            <a:endParaRPr sz="1400" dirty="0">
              <a:latin typeface="Meiryo UI" panose="020B0604030504040204" pitchFamily="50" charset="-128"/>
              <a:ea typeface="Meiryo UI" panose="020B0604030504040204" pitchFamily="50" charset="-128"/>
            </a:endParaRPr>
          </a:p>
        </p:txBody>
      </p:sp>
      <p:sp>
        <p:nvSpPr>
          <p:cNvPr id="95" name="正方形/長方形 9">
            <a:extLst>
              <a:ext uri="{FF2B5EF4-FFF2-40B4-BE49-F238E27FC236}">
                <a16:creationId xmlns:a16="http://schemas.microsoft.com/office/drawing/2014/main" id="{49DEEF7E-6DCF-4CDA-9F7B-1518452F1B3B}"/>
              </a:ext>
            </a:extLst>
          </p:cNvPr>
          <p:cNvSpPr txBox="1"/>
          <p:nvPr/>
        </p:nvSpPr>
        <p:spPr>
          <a:xfrm>
            <a:off x="4914296" y="2043948"/>
            <a:ext cx="3493903"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固さがとれて徐々にワークに集中する状態　</a:t>
            </a:r>
            <a:endParaRPr sz="1400" dirty="0">
              <a:latin typeface="Meiryo UI" panose="020B0604030504040204" pitchFamily="50" charset="-128"/>
              <a:ea typeface="Meiryo UI" panose="020B0604030504040204" pitchFamily="50" charset="-128"/>
            </a:endParaRPr>
          </a:p>
        </p:txBody>
      </p:sp>
      <p:sp>
        <p:nvSpPr>
          <p:cNvPr id="96" name="正方形/長方形 9">
            <a:extLst>
              <a:ext uri="{FF2B5EF4-FFF2-40B4-BE49-F238E27FC236}">
                <a16:creationId xmlns:a16="http://schemas.microsoft.com/office/drawing/2014/main" id="{E9DA5631-EF53-4A36-940B-A9F152D666E8}"/>
              </a:ext>
            </a:extLst>
          </p:cNvPr>
          <p:cNvSpPr txBox="1"/>
          <p:nvPr/>
        </p:nvSpPr>
        <p:spPr>
          <a:xfrm>
            <a:off x="4914296" y="2689060"/>
            <a:ext cx="3830534"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緊張しつつも、次のワークにわくわくしている状態</a:t>
            </a:r>
            <a:endParaRPr sz="1400" dirty="0">
              <a:latin typeface="Meiryo UI" panose="020B0604030504040204" pitchFamily="50" charset="-128"/>
              <a:ea typeface="Meiryo UI" panose="020B0604030504040204" pitchFamily="50" charset="-128"/>
            </a:endParaRPr>
          </a:p>
        </p:txBody>
      </p:sp>
      <p:sp>
        <p:nvSpPr>
          <p:cNvPr id="97" name="正方形/長方形 9">
            <a:extLst>
              <a:ext uri="{FF2B5EF4-FFF2-40B4-BE49-F238E27FC236}">
                <a16:creationId xmlns:a16="http://schemas.microsoft.com/office/drawing/2014/main" id="{F9A7009D-043A-4EC4-85F4-B2502AF751A1}"/>
              </a:ext>
            </a:extLst>
          </p:cNvPr>
          <p:cNvSpPr txBox="1"/>
          <p:nvPr/>
        </p:nvSpPr>
        <p:spPr>
          <a:xfrm>
            <a:off x="4914296" y="3334172"/>
            <a:ext cx="3261468"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１年の振り返り／学びと気づきを再認識</a:t>
            </a:r>
            <a:endParaRPr sz="1400" dirty="0">
              <a:latin typeface="Meiryo UI" panose="020B0604030504040204" pitchFamily="50" charset="-128"/>
              <a:ea typeface="Meiryo UI" panose="020B0604030504040204" pitchFamily="50" charset="-128"/>
            </a:endParaRPr>
          </a:p>
        </p:txBody>
      </p:sp>
      <p:sp>
        <p:nvSpPr>
          <p:cNvPr id="98" name="正方形/長方形 9">
            <a:extLst>
              <a:ext uri="{FF2B5EF4-FFF2-40B4-BE49-F238E27FC236}">
                <a16:creationId xmlns:a16="http://schemas.microsoft.com/office/drawing/2014/main" id="{697DCB44-321E-4535-83D4-8E505F51EFA2}"/>
              </a:ext>
            </a:extLst>
          </p:cNvPr>
          <p:cNvSpPr txBox="1"/>
          <p:nvPr/>
        </p:nvSpPr>
        <p:spPr>
          <a:xfrm>
            <a:off x="4914296" y="4007320"/>
            <a:ext cx="3070710"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お互いの成功体験／失敗体験を共有</a:t>
            </a:r>
            <a:endParaRPr sz="1400" dirty="0">
              <a:latin typeface="Meiryo UI" panose="020B0604030504040204" pitchFamily="50" charset="-128"/>
              <a:ea typeface="Meiryo UI" panose="020B0604030504040204" pitchFamily="50" charset="-128"/>
            </a:endParaRPr>
          </a:p>
        </p:txBody>
      </p:sp>
      <p:sp>
        <p:nvSpPr>
          <p:cNvPr id="99" name="正方形/長方形 9">
            <a:extLst>
              <a:ext uri="{FF2B5EF4-FFF2-40B4-BE49-F238E27FC236}">
                <a16:creationId xmlns:a16="http://schemas.microsoft.com/office/drawing/2014/main" id="{D0E46EBF-83E0-48A7-BA56-B6E675881989}"/>
              </a:ext>
            </a:extLst>
          </p:cNvPr>
          <p:cNvSpPr txBox="1"/>
          <p:nvPr/>
        </p:nvSpPr>
        <p:spPr>
          <a:xfrm>
            <a:off x="4914296" y="4643899"/>
            <a:ext cx="3304749"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これからの３年が楽しみになっている状態</a:t>
            </a:r>
            <a:endParaRPr sz="1400" dirty="0">
              <a:latin typeface="Meiryo UI" panose="020B0604030504040204" pitchFamily="50" charset="-128"/>
              <a:ea typeface="Meiryo UI" panose="020B0604030504040204" pitchFamily="50" charset="-128"/>
            </a:endParaRPr>
          </a:p>
        </p:txBody>
      </p:sp>
      <p:sp>
        <p:nvSpPr>
          <p:cNvPr id="100" name="正方形/長方形 9">
            <a:extLst>
              <a:ext uri="{FF2B5EF4-FFF2-40B4-BE49-F238E27FC236}">
                <a16:creationId xmlns:a16="http://schemas.microsoft.com/office/drawing/2014/main" id="{CA36323C-7831-4FBA-943F-ED4949865743}"/>
              </a:ext>
            </a:extLst>
          </p:cNvPr>
          <p:cNvSpPr txBox="1"/>
          <p:nvPr/>
        </p:nvSpPr>
        <p:spPr>
          <a:xfrm>
            <a:off x="4914296" y="5282767"/>
            <a:ext cx="3075520"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いろんな目標に刺激を受けている状態</a:t>
            </a:r>
            <a:endParaRPr sz="1400" dirty="0">
              <a:latin typeface="Meiryo UI" panose="020B0604030504040204" pitchFamily="50" charset="-128"/>
              <a:ea typeface="Meiryo UI" panose="020B0604030504040204" pitchFamily="50" charset="-128"/>
            </a:endParaRPr>
          </a:p>
        </p:txBody>
      </p:sp>
      <p:sp>
        <p:nvSpPr>
          <p:cNvPr id="101" name="正方形/長方形 9">
            <a:extLst>
              <a:ext uri="{FF2B5EF4-FFF2-40B4-BE49-F238E27FC236}">
                <a16:creationId xmlns:a16="http://schemas.microsoft.com/office/drawing/2014/main" id="{CB098010-FA30-4B02-B067-8AD7A8E26598}"/>
              </a:ext>
            </a:extLst>
          </p:cNvPr>
          <p:cNvSpPr txBox="1"/>
          <p:nvPr/>
        </p:nvSpPr>
        <p:spPr>
          <a:xfrm>
            <a:off x="4914296" y="5951032"/>
            <a:ext cx="3782444" cy="37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sz="1400" dirty="0">
                <a:latin typeface="Meiryo UI" panose="020B0604030504040204" pitchFamily="50" charset="-128"/>
                <a:ea typeface="Meiryo UI" panose="020B0604030504040204" pitchFamily="50" charset="-128"/>
              </a:rPr>
              <a:t>目標と対話で得られた関係に満足している状態</a:t>
            </a:r>
            <a:endParaRPr sz="14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39186F3-2CD1-48E6-9B39-1D812CFCED74}"/>
              </a:ext>
            </a:extLst>
          </p:cNvPr>
          <p:cNvSpPr/>
          <p:nvPr/>
        </p:nvSpPr>
        <p:spPr>
          <a:xfrm>
            <a:off x="7122016" y="139880"/>
            <a:ext cx="1940989" cy="1092605"/>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こちらは</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ファシリテーター</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事務局用スライド</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13017558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テキスト ボックス 2"/>
          <p:cNvSpPr txBox="1"/>
          <p:nvPr/>
        </p:nvSpPr>
        <p:spPr>
          <a:xfrm>
            <a:off x="1725947" y="6262436"/>
            <a:ext cx="642669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defRPr sz="1800" b="1" spc="50">
                <a:latin typeface="Meiryo UI"/>
                <a:ea typeface="Meiryo UI"/>
                <a:cs typeface="Meiryo UI"/>
                <a:sym typeface="Meiryo UI"/>
              </a:defRPr>
            </a:pPr>
            <a:r>
              <a:rPr dirty="0"/>
              <a:t>※</a:t>
            </a:r>
            <a:r>
              <a:rPr dirty="0" err="1"/>
              <a:t>終了は</a:t>
            </a:r>
            <a:r>
              <a:rPr dirty="0"/>
              <a:t>　</a:t>
            </a:r>
            <a:r>
              <a:rPr lang="ja-JP" altLang="en-US" dirty="0">
                <a:solidFill>
                  <a:schemeClr val="accent2"/>
                </a:solidFill>
              </a:rPr>
              <a:t>●●</a:t>
            </a:r>
            <a:r>
              <a:rPr dirty="0">
                <a:solidFill>
                  <a:schemeClr val="accent2"/>
                </a:solidFill>
              </a:rPr>
              <a:t>:</a:t>
            </a:r>
            <a:r>
              <a:rPr lang="ja-JP" altLang="en-US" dirty="0">
                <a:solidFill>
                  <a:schemeClr val="accent2"/>
                </a:solidFill>
              </a:rPr>
              <a:t>●●</a:t>
            </a:r>
            <a:r>
              <a:rPr dirty="0">
                <a:solidFill>
                  <a:schemeClr val="accent2"/>
                </a:solidFill>
              </a:rPr>
              <a:t> </a:t>
            </a:r>
            <a:r>
              <a:rPr lang="ja-JP" altLang="en-US" dirty="0">
                <a:solidFill>
                  <a:schemeClr val="accent2"/>
                </a:solidFill>
              </a:rPr>
              <a:t>ごろ </a:t>
            </a:r>
            <a:r>
              <a:rPr dirty="0" err="1"/>
              <a:t>を予定しています</a:t>
            </a:r>
            <a:r>
              <a:rPr dirty="0"/>
              <a:t>。</a:t>
            </a:r>
            <a:endParaRPr lang="en-US" dirty="0"/>
          </a:p>
        </p:txBody>
      </p:sp>
      <p:sp>
        <p:nvSpPr>
          <p:cNvPr id="571" name="テキスト ボックス 3"/>
          <p:cNvSpPr txBox="1"/>
          <p:nvPr/>
        </p:nvSpPr>
        <p:spPr>
          <a:xfrm>
            <a:off x="-28613" y="350049"/>
            <a:ext cx="9118129" cy="497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00">
                <a:latin typeface="Meiryo UI"/>
                <a:ea typeface="Meiryo UI"/>
                <a:cs typeface="Meiryo UI"/>
                <a:sym typeface="Meiryo UI"/>
              </a:defRPr>
            </a:lvl1pPr>
          </a:lstStyle>
          <a:p>
            <a:r>
              <a:rPr dirty="0" err="1"/>
              <a:t>本日の流れ</a:t>
            </a:r>
            <a:endParaRPr dirty="0"/>
          </a:p>
        </p:txBody>
      </p:sp>
      <p:sp>
        <p:nvSpPr>
          <p:cNvPr id="572" name="直線コネクタ 4"/>
          <p:cNvSpPr/>
          <p:nvPr/>
        </p:nvSpPr>
        <p:spPr>
          <a:xfrm>
            <a:off x="1596788" y="1041834"/>
            <a:ext cx="5895835" cy="1"/>
          </a:xfrm>
          <a:prstGeom prst="line">
            <a:avLst/>
          </a:prstGeom>
          <a:ln w="38100">
            <a:solidFill>
              <a:srgbClr val="49B0C1"/>
            </a:solidFill>
            <a:miter/>
          </a:ln>
        </p:spPr>
        <p:txBody>
          <a:bodyPr lIns="45719" rIns="45719"/>
          <a:lstStyle/>
          <a:p>
            <a:endParaRPr/>
          </a:p>
        </p:txBody>
      </p:sp>
      <p:sp>
        <p:nvSpPr>
          <p:cNvPr id="573" name="正方形/長方形 5"/>
          <p:cNvSpPr/>
          <p:nvPr/>
        </p:nvSpPr>
        <p:spPr>
          <a:xfrm>
            <a:off x="1634507" y="1210035"/>
            <a:ext cx="5990601" cy="756421"/>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
        <p:nvSpPr>
          <p:cNvPr id="574" name="正方形/長方形 6"/>
          <p:cNvSpPr/>
          <p:nvPr/>
        </p:nvSpPr>
        <p:spPr>
          <a:xfrm>
            <a:off x="1797563" y="1316185"/>
            <a:ext cx="532761" cy="524888"/>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575" name="テキスト ボックス 8"/>
          <p:cNvSpPr txBox="1"/>
          <p:nvPr/>
        </p:nvSpPr>
        <p:spPr>
          <a:xfrm>
            <a:off x="1866257" y="1379407"/>
            <a:ext cx="410202"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a:latin typeface="メイリオ"/>
                <a:ea typeface="メイリオ"/>
                <a:cs typeface="メイリオ"/>
                <a:sym typeface="メイリオ"/>
              </a:rPr>
              <a:t>１</a:t>
            </a:r>
          </a:p>
        </p:txBody>
      </p:sp>
      <p:sp>
        <p:nvSpPr>
          <p:cNvPr id="576" name="正方形/長方形 9"/>
          <p:cNvSpPr txBox="1"/>
          <p:nvPr/>
        </p:nvSpPr>
        <p:spPr>
          <a:xfrm>
            <a:off x="2728336" y="1171835"/>
            <a:ext cx="3692676" cy="648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dirty="0"/>
              <a:t>「</a:t>
            </a:r>
            <a:r>
              <a:rPr dirty="0" err="1"/>
              <a:t>タニモク</a:t>
            </a:r>
            <a:r>
              <a:rPr lang="ja-JP" altLang="en-US"/>
              <a:t>」ワーク</a:t>
            </a:r>
            <a:r>
              <a:rPr dirty="0" err="1"/>
              <a:t>の説明</a:t>
            </a:r>
            <a:endParaRPr dirty="0"/>
          </a:p>
        </p:txBody>
      </p:sp>
      <p:sp>
        <p:nvSpPr>
          <p:cNvPr id="577" name="正方形/長方形 14"/>
          <p:cNvSpPr/>
          <p:nvPr/>
        </p:nvSpPr>
        <p:spPr>
          <a:xfrm>
            <a:off x="1634507" y="2106873"/>
            <a:ext cx="5990601" cy="756421"/>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
        <p:nvSpPr>
          <p:cNvPr id="578" name="正方形/長方形 15"/>
          <p:cNvSpPr/>
          <p:nvPr/>
        </p:nvSpPr>
        <p:spPr>
          <a:xfrm>
            <a:off x="1797563" y="2213022"/>
            <a:ext cx="532761" cy="524888"/>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579" name="テキスト ボックス 16"/>
          <p:cNvSpPr txBox="1"/>
          <p:nvPr/>
        </p:nvSpPr>
        <p:spPr>
          <a:xfrm>
            <a:off x="1866257" y="2276245"/>
            <a:ext cx="410202"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a:latin typeface="メイリオ"/>
                <a:ea typeface="メイリオ"/>
                <a:cs typeface="メイリオ"/>
                <a:sym typeface="メイリオ"/>
              </a:rPr>
              <a:t>２</a:t>
            </a:r>
          </a:p>
        </p:txBody>
      </p:sp>
      <p:sp>
        <p:nvSpPr>
          <p:cNvPr id="580" name="正方形/長方形 17"/>
          <p:cNvSpPr txBox="1"/>
          <p:nvPr/>
        </p:nvSpPr>
        <p:spPr>
          <a:xfrm>
            <a:off x="2728337" y="2068674"/>
            <a:ext cx="4093426" cy="648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dirty="0"/>
              <a:t>「</a:t>
            </a:r>
            <a:r>
              <a:rPr dirty="0" err="1"/>
              <a:t>タニモク</a:t>
            </a:r>
            <a:r>
              <a:rPr lang="ja-JP" altLang="en-US" dirty="0"/>
              <a:t>」</a:t>
            </a:r>
            <a:r>
              <a:rPr dirty="0" err="1"/>
              <a:t>ワーク</a:t>
            </a:r>
            <a:r>
              <a:rPr lang="ja-JP" altLang="en-US" dirty="0"/>
              <a:t>（前半）</a:t>
            </a:r>
            <a:endParaRPr dirty="0"/>
          </a:p>
        </p:txBody>
      </p:sp>
      <p:sp>
        <p:nvSpPr>
          <p:cNvPr id="581" name="正方形/長方形 18"/>
          <p:cNvSpPr/>
          <p:nvPr/>
        </p:nvSpPr>
        <p:spPr>
          <a:xfrm>
            <a:off x="1634507" y="4435658"/>
            <a:ext cx="5990601" cy="756421"/>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
        <p:nvSpPr>
          <p:cNvPr id="582" name="正方形/長方形 19"/>
          <p:cNvSpPr/>
          <p:nvPr/>
        </p:nvSpPr>
        <p:spPr>
          <a:xfrm>
            <a:off x="1797563" y="4541807"/>
            <a:ext cx="532761" cy="524888"/>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583" name="テキスト ボックス 20"/>
          <p:cNvSpPr txBox="1"/>
          <p:nvPr/>
        </p:nvSpPr>
        <p:spPr>
          <a:xfrm>
            <a:off x="1866257" y="4605029"/>
            <a:ext cx="41020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dirty="0"/>
              <a:t>４</a:t>
            </a:r>
            <a:endParaRPr dirty="0">
              <a:latin typeface="メイリオ"/>
              <a:ea typeface="メイリオ"/>
              <a:cs typeface="メイリオ"/>
              <a:sym typeface="メイリオ"/>
            </a:endParaRPr>
          </a:p>
        </p:txBody>
      </p:sp>
      <p:sp>
        <p:nvSpPr>
          <p:cNvPr id="584" name="正方形/長方形 22"/>
          <p:cNvSpPr/>
          <p:nvPr/>
        </p:nvSpPr>
        <p:spPr>
          <a:xfrm>
            <a:off x="1634507" y="5318160"/>
            <a:ext cx="5990601" cy="756421"/>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
        <p:nvSpPr>
          <p:cNvPr id="585" name="正方形/長方形 23"/>
          <p:cNvSpPr/>
          <p:nvPr/>
        </p:nvSpPr>
        <p:spPr>
          <a:xfrm>
            <a:off x="1797563" y="5424310"/>
            <a:ext cx="532761" cy="524888"/>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586" name="テキスト ボックス 24"/>
          <p:cNvSpPr txBox="1"/>
          <p:nvPr/>
        </p:nvSpPr>
        <p:spPr>
          <a:xfrm>
            <a:off x="1866257" y="5487531"/>
            <a:ext cx="41020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lang="ja-JP" altLang="en-US" dirty="0"/>
              <a:t>５</a:t>
            </a:r>
            <a:endParaRPr dirty="0">
              <a:latin typeface="メイリオ"/>
              <a:ea typeface="メイリオ"/>
              <a:cs typeface="メイリオ"/>
              <a:sym typeface="メイリオ"/>
            </a:endParaRPr>
          </a:p>
        </p:txBody>
      </p:sp>
      <p:sp>
        <p:nvSpPr>
          <p:cNvPr id="587" name="正方形/長方形 25"/>
          <p:cNvSpPr txBox="1"/>
          <p:nvPr/>
        </p:nvSpPr>
        <p:spPr>
          <a:xfrm>
            <a:off x="2728337" y="5320904"/>
            <a:ext cx="12090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t>まとめ</a:t>
            </a:r>
          </a:p>
        </p:txBody>
      </p:sp>
      <p:sp>
        <p:nvSpPr>
          <p:cNvPr id="588" name="直線コネクタ 27"/>
          <p:cNvSpPr/>
          <p:nvPr/>
        </p:nvSpPr>
        <p:spPr>
          <a:xfrm>
            <a:off x="2063943" y="2703753"/>
            <a:ext cx="7416" cy="1099097"/>
          </a:xfrm>
          <a:prstGeom prst="line">
            <a:avLst/>
          </a:prstGeom>
          <a:ln w="50800" cap="rnd">
            <a:solidFill>
              <a:srgbClr val="49B0C1"/>
            </a:solidFill>
            <a:prstDash val="sysDot"/>
            <a:miter/>
          </a:ln>
        </p:spPr>
        <p:txBody>
          <a:bodyPr lIns="45719" rIns="45719"/>
          <a:lstStyle/>
          <a:p>
            <a:endParaRPr/>
          </a:p>
        </p:txBody>
      </p:sp>
      <p:sp>
        <p:nvSpPr>
          <p:cNvPr id="589" name="直線コネクタ 28"/>
          <p:cNvSpPr/>
          <p:nvPr/>
        </p:nvSpPr>
        <p:spPr>
          <a:xfrm>
            <a:off x="2063943" y="5066695"/>
            <a:ext cx="1" cy="335434"/>
          </a:xfrm>
          <a:prstGeom prst="line">
            <a:avLst/>
          </a:prstGeom>
          <a:ln w="50800" cap="rnd">
            <a:solidFill>
              <a:srgbClr val="49B0C1"/>
            </a:solidFill>
            <a:prstDash val="sysDot"/>
            <a:miter/>
          </a:ln>
        </p:spPr>
        <p:txBody>
          <a:bodyPr lIns="45719" rIns="45719"/>
          <a:lstStyle/>
          <a:p>
            <a:endParaRPr/>
          </a:p>
        </p:txBody>
      </p:sp>
      <p:sp>
        <p:nvSpPr>
          <p:cNvPr id="590" name="直線コネクタ 29"/>
          <p:cNvSpPr/>
          <p:nvPr/>
        </p:nvSpPr>
        <p:spPr>
          <a:xfrm>
            <a:off x="2063943" y="1920453"/>
            <a:ext cx="1" cy="335434"/>
          </a:xfrm>
          <a:prstGeom prst="line">
            <a:avLst/>
          </a:prstGeom>
          <a:ln w="50800" cap="rnd">
            <a:solidFill>
              <a:srgbClr val="49B0C1"/>
            </a:solidFill>
            <a:prstDash val="sysDot"/>
            <a:miter/>
          </a:ln>
        </p:spPr>
        <p:txBody>
          <a:bodyPr lIns="45719" rIns="45719"/>
          <a:lstStyle/>
          <a:p>
            <a:endParaRPr/>
          </a:p>
        </p:txBody>
      </p:sp>
      <p:sp>
        <p:nvSpPr>
          <p:cNvPr id="591" name="正方形/長方形 26"/>
          <p:cNvSpPr txBox="1"/>
          <p:nvPr/>
        </p:nvSpPr>
        <p:spPr>
          <a:xfrm>
            <a:off x="2728337" y="4453414"/>
            <a:ext cx="2530499" cy="648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a:t>「具体化」</a:t>
            </a:r>
            <a:r>
              <a:rPr dirty="0" err="1"/>
              <a:t>ワーク</a:t>
            </a:r>
            <a:endParaRPr dirty="0"/>
          </a:p>
        </p:txBody>
      </p:sp>
      <p:sp>
        <p:nvSpPr>
          <p:cNvPr id="592" name="テキスト ボックス 30"/>
          <p:cNvSpPr txBox="1"/>
          <p:nvPr/>
        </p:nvSpPr>
        <p:spPr>
          <a:xfrm>
            <a:off x="2287175" y="3051188"/>
            <a:ext cx="6426695"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defRPr sz="1800" b="1" spc="50">
                <a:latin typeface="Meiryo UI"/>
                <a:ea typeface="Meiryo UI"/>
                <a:cs typeface="Meiryo UI"/>
                <a:sym typeface="Meiryo UI"/>
              </a:defRPr>
            </a:pPr>
            <a:r>
              <a:rPr dirty="0"/>
              <a:t>※</a:t>
            </a:r>
            <a:r>
              <a:rPr dirty="0" err="1"/>
              <a:t>休憩</a:t>
            </a:r>
            <a:r>
              <a:rPr lang="ja-JP" altLang="en-US" dirty="0"/>
              <a:t>　　</a:t>
            </a:r>
            <a:r>
              <a:rPr lang="en-US" altLang="ja-JP" dirty="0"/>
              <a:t>※</a:t>
            </a:r>
            <a:r>
              <a:rPr lang="en-US" altLang="ja-JP" dirty="0">
                <a:solidFill>
                  <a:schemeClr val="accent2"/>
                </a:solidFill>
              </a:rPr>
              <a:t> </a:t>
            </a:r>
            <a:r>
              <a:rPr lang="ja-JP" altLang="en-US" dirty="0">
                <a:solidFill>
                  <a:schemeClr val="accent2"/>
                </a:solidFill>
              </a:rPr>
              <a:t>●●</a:t>
            </a:r>
            <a:r>
              <a:rPr lang="en-US" altLang="ja-JP" dirty="0">
                <a:solidFill>
                  <a:schemeClr val="accent2"/>
                </a:solidFill>
              </a:rPr>
              <a:t>:</a:t>
            </a:r>
            <a:r>
              <a:rPr lang="ja-JP" altLang="en-US" dirty="0">
                <a:solidFill>
                  <a:schemeClr val="accent2"/>
                </a:solidFill>
              </a:rPr>
              <a:t>●● </a:t>
            </a:r>
            <a:r>
              <a:rPr lang="ja-JP" altLang="en-US" dirty="0">
                <a:solidFill>
                  <a:schemeClr val="tx1"/>
                </a:solidFill>
              </a:rPr>
              <a:t>ごろ を予定しています。</a:t>
            </a:r>
            <a:endParaRPr dirty="0">
              <a:solidFill>
                <a:schemeClr val="tx1"/>
              </a:solidFill>
            </a:endParaRPr>
          </a:p>
        </p:txBody>
      </p:sp>
      <p:sp>
        <p:nvSpPr>
          <p:cNvPr id="36" name="正方形/長方形 18">
            <a:extLst>
              <a:ext uri="{FF2B5EF4-FFF2-40B4-BE49-F238E27FC236}">
                <a16:creationId xmlns:a16="http://schemas.microsoft.com/office/drawing/2014/main" id="{503195B6-52A2-4FC0-A8DC-D022492B4610}"/>
              </a:ext>
            </a:extLst>
          </p:cNvPr>
          <p:cNvSpPr/>
          <p:nvPr/>
        </p:nvSpPr>
        <p:spPr>
          <a:xfrm>
            <a:off x="1634507" y="3532936"/>
            <a:ext cx="5990601" cy="756421"/>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
        <p:nvSpPr>
          <p:cNvPr id="37" name="正方形/長方形 19">
            <a:extLst>
              <a:ext uri="{FF2B5EF4-FFF2-40B4-BE49-F238E27FC236}">
                <a16:creationId xmlns:a16="http://schemas.microsoft.com/office/drawing/2014/main" id="{AFCEF16A-608C-4D83-8FAC-286BADB38545}"/>
              </a:ext>
            </a:extLst>
          </p:cNvPr>
          <p:cNvSpPr/>
          <p:nvPr/>
        </p:nvSpPr>
        <p:spPr>
          <a:xfrm>
            <a:off x="1797563" y="3654522"/>
            <a:ext cx="532761" cy="524888"/>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38" name="テキスト ボックス 20">
            <a:extLst>
              <a:ext uri="{FF2B5EF4-FFF2-40B4-BE49-F238E27FC236}">
                <a16:creationId xmlns:a16="http://schemas.microsoft.com/office/drawing/2014/main" id="{273C0B51-D5E2-4964-B01F-CE3325224DE3}"/>
              </a:ext>
            </a:extLst>
          </p:cNvPr>
          <p:cNvSpPr txBox="1"/>
          <p:nvPr/>
        </p:nvSpPr>
        <p:spPr>
          <a:xfrm>
            <a:off x="1866257" y="3717744"/>
            <a:ext cx="41020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FFFFFF"/>
                </a:solidFill>
                <a:latin typeface="メイリオ"/>
                <a:ea typeface="メイリオ"/>
                <a:cs typeface="メイリオ"/>
                <a:sym typeface="メイリオ"/>
              </a:defRPr>
            </a:lvl1pPr>
          </a:lstStyle>
          <a:p>
            <a:pPr>
              <a:defRPr>
                <a:latin typeface="Arial"/>
                <a:ea typeface="Arial"/>
                <a:cs typeface="Arial"/>
                <a:sym typeface="Arial"/>
              </a:defRPr>
            </a:pPr>
            <a:r>
              <a:rPr dirty="0">
                <a:latin typeface="メイリオ"/>
                <a:ea typeface="メイリオ"/>
                <a:cs typeface="メイリオ"/>
                <a:sym typeface="メイリオ"/>
              </a:rPr>
              <a:t>３</a:t>
            </a:r>
          </a:p>
        </p:txBody>
      </p:sp>
      <p:sp>
        <p:nvSpPr>
          <p:cNvPr id="39" name="正方形/長方形 26">
            <a:extLst>
              <a:ext uri="{FF2B5EF4-FFF2-40B4-BE49-F238E27FC236}">
                <a16:creationId xmlns:a16="http://schemas.microsoft.com/office/drawing/2014/main" id="{CCE0AE02-2F39-472E-A1BA-E6C88BAF29B2}"/>
              </a:ext>
            </a:extLst>
          </p:cNvPr>
          <p:cNvSpPr txBox="1"/>
          <p:nvPr/>
        </p:nvSpPr>
        <p:spPr>
          <a:xfrm>
            <a:off x="2728337" y="3525788"/>
            <a:ext cx="4093426" cy="648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800" b="1" spc="100">
                <a:latin typeface="Meiryo UI"/>
                <a:ea typeface="Meiryo UI"/>
                <a:cs typeface="Meiryo UI"/>
                <a:sym typeface="Meiryo UI"/>
              </a:defRPr>
            </a:lvl1pPr>
          </a:lstStyle>
          <a:p>
            <a:r>
              <a:rPr lang="ja-JP" altLang="en-US" dirty="0"/>
              <a:t>「タニモク」</a:t>
            </a:r>
            <a:r>
              <a:rPr dirty="0" err="1"/>
              <a:t>ワーク</a:t>
            </a:r>
            <a:r>
              <a:rPr lang="ja-JP" altLang="en-US" dirty="0"/>
              <a:t>（後半）</a:t>
            </a:r>
            <a:endParaRPr dirty="0"/>
          </a:p>
        </p:txBody>
      </p:sp>
      <p:sp>
        <p:nvSpPr>
          <p:cNvPr id="40" name="直線コネクタ 28">
            <a:extLst>
              <a:ext uri="{FF2B5EF4-FFF2-40B4-BE49-F238E27FC236}">
                <a16:creationId xmlns:a16="http://schemas.microsoft.com/office/drawing/2014/main" id="{73BB2C0B-1A26-475F-A51A-1226B7BCF60F}"/>
              </a:ext>
            </a:extLst>
          </p:cNvPr>
          <p:cNvSpPr/>
          <p:nvPr/>
        </p:nvSpPr>
        <p:spPr>
          <a:xfrm>
            <a:off x="2063943" y="4206250"/>
            <a:ext cx="1" cy="335434"/>
          </a:xfrm>
          <a:prstGeom prst="line">
            <a:avLst/>
          </a:prstGeom>
          <a:ln w="50800" cap="rnd">
            <a:solidFill>
              <a:srgbClr val="49B0C1"/>
            </a:solidFill>
            <a:prstDash val="sysDot"/>
            <a:miter/>
          </a:ln>
        </p:spPr>
        <p:txBody>
          <a:bodyPr lIns="45719" rIns="45719"/>
          <a:lstStyle/>
          <a:p>
            <a:endParaRPr/>
          </a:p>
        </p:txBody>
      </p:sp>
      <p:sp>
        <p:nvSpPr>
          <p:cNvPr id="41" name="スライド番号プレースホルダー 3">
            <a:extLst>
              <a:ext uri="{FF2B5EF4-FFF2-40B4-BE49-F238E27FC236}">
                <a16:creationId xmlns:a16="http://schemas.microsoft.com/office/drawing/2014/main" id="{023AF8AA-A604-4ABE-9CAB-149C20D08958}"/>
              </a:ext>
            </a:extLst>
          </p:cNvPr>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8539B5F-300F-B944-B876-043D943E080A}"/>
              </a:ext>
            </a:extLst>
          </p:cNvPr>
          <p:cNvSpPr/>
          <p:nvPr/>
        </p:nvSpPr>
        <p:spPr>
          <a:xfrm>
            <a:off x="0" y="2"/>
            <a:ext cx="9133369" cy="61273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9C5B352-CB1A-FC43-B113-7488DD1A3C30}"/>
              </a:ext>
            </a:extLst>
          </p:cNvPr>
          <p:cNvSpPr txBox="1"/>
          <p:nvPr/>
        </p:nvSpPr>
        <p:spPr>
          <a:xfrm>
            <a:off x="1" y="3293489"/>
            <a:ext cx="9133368" cy="1386085"/>
          </a:xfrm>
          <a:prstGeom prst="rect">
            <a:avLst/>
          </a:prstGeom>
          <a:noFill/>
        </p:spPr>
        <p:txBody>
          <a:bodyPr wrap="square" lIns="0" tIns="46800" rIns="0" rtlCol="0">
            <a:spAutoFit/>
          </a:bodyPr>
          <a:lstStyle/>
          <a:p>
            <a:pPr algn="ctr"/>
            <a:r>
              <a:rPr lang="ja-JP" altLang="en-US" sz="2800" b="1" spc="100" dirty="0">
                <a:solidFill>
                  <a:schemeClr val="bg1"/>
                </a:solidFill>
                <a:latin typeface="Meiryo UI" panose="020B0604030504040204" pitchFamily="34" charset="-128"/>
                <a:ea typeface="Meiryo UI" panose="020B0604030504040204" pitchFamily="34" charset="-128"/>
              </a:rPr>
              <a:t>普段話をしない人と関わりあう。</a:t>
            </a:r>
            <a:endParaRPr lang="en-US" altLang="ja-JP" sz="2800" b="1" spc="100" dirty="0">
              <a:solidFill>
                <a:schemeClr val="bg1"/>
              </a:solidFill>
              <a:latin typeface="Meiryo UI" panose="020B0604030504040204" pitchFamily="34" charset="-128"/>
              <a:ea typeface="Meiryo UI" panose="020B0604030504040204" pitchFamily="34" charset="-128"/>
            </a:endParaRPr>
          </a:p>
          <a:p>
            <a:pPr algn="ctr"/>
            <a:r>
              <a:rPr lang="en-US" altLang="ja-JP" sz="2800" b="1" spc="100" dirty="0">
                <a:solidFill>
                  <a:schemeClr val="bg1"/>
                </a:solidFill>
                <a:latin typeface="Meiryo UI" panose="020B0604030504040204" pitchFamily="34" charset="-128"/>
                <a:ea typeface="Meiryo UI" panose="020B0604030504040204" pitchFamily="34" charset="-128"/>
              </a:rPr>
              <a:t>4</a:t>
            </a:r>
            <a:r>
              <a:rPr lang="ja-JP" altLang="en-US" sz="2800" b="1" spc="100" dirty="0">
                <a:solidFill>
                  <a:schemeClr val="bg1"/>
                </a:solidFill>
                <a:latin typeface="Meiryo UI" panose="020B0604030504040204" pitchFamily="34" charset="-128"/>
                <a:ea typeface="Meiryo UI" panose="020B0604030504040204" pitchFamily="34" charset="-128"/>
              </a:rPr>
              <a:t>人１組のグループになってください。</a:t>
            </a:r>
            <a:endParaRPr lang="en-US" altLang="ja-JP" sz="2800" b="1" spc="100" dirty="0">
              <a:solidFill>
                <a:schemeClr val="bg1"/>
              </a:solidFill>
              <a:latin typeface="Meiryo UI" panose="020B0604030504040204" pitchFamily="34" charset="-128"/>
              <a:ea typeface="Meiryo UI" panose="020B0604030504040204" pitchFamily="34" charset="-128"/>
            </a:endParaRPr>
          </a:p>
          <a:p>
            <a:pPr algn="ctr"/>
            <a:endParaRPr lang="ja-JP" altLang="en-US" sz="2800" b="1" spc="100" dirty="0">
              <a:solidFill>
                <a:schemeClr val="bg1"/>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51AF99A-B15D-0345-8483-EFDE8D5128AF}"/>
              </a:ext>
            </a:extLst>
          </p:cNvPr>
          <p:cNvSpPr txBox="1"/>
          <p:nvPr/>
        </p:nvSpPr>
        <p:spPr>
          <a:xfrm>
            <a:off x="1" y="1977491"/>
            <a:ext cx="9133368" cy="1016753"/>
          </a:xfrm>
          <a:prstGeom prst="rect">
            <a:avLst/>
          </a:prstGeom>
          <a:noFill/>
        </p:spPr>
        <p:txBody>
          <a:bodyPr wrap="square" lIns="0" tIns="46800" rIns="0" rtlCol="0">
            <a:spAutoFit/>
          </a:bodyPr>
          <a:lstStyle/>
          <a:p>
            <a:pPr algn="ctr"/>
            <a:r>
              <a:rPr lang="ja-JP" altLang="en-US" sz="6000" b="1" spc="100">
                <a:solidFill>
                  <a:schemeClr val="bg1"/>
                </a:solidFill>
                <a:latin typeface="Meiryo UI" panose="020B0604030504040204" pitchFamily="34" charset="-128"/>
                <a:ea typeface="Meiryo UI" panose="020B0604030504040204" pitchFamily="34" charset="-128"/>
              </a:rPr>
              <a:t>席の移動</a:t>
            </a:r>
          </a:p>
        </p:txBody>
      </p:sp>
      <p:cxnSp>
        <p:nvCxnSpPr>
          <p:cNvPr id="18" name="直線コネクタ 17">
            <a:extLst>
              <a:ext uri="{FF2B5EF4-FFF2-40B4-BE49-F238E27FC236}">
                <a16:creationId xmlns:a16="http://schemas.microsoft.com/office/drawing/2014/main" id="{C4F073FB-3A8C-F84D-B97C-A8A1CC97CD93}"/>
              </a:ext>
            </a:extLst>
          </p:cNvPr>
          <p:cNvCxnSpPr>
            <a:cxnSpLocks/>
          </p:cNvCxnSpPr>
          <p:nvPr/>
        </p:nvCxnSpPr>
        <p:spPr>
          <a:xfrm>
            <a:off x="1862051" y="2994244"/>
            <a:ext cx="5303520"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79A0CC9-D879-4A8F-93F2-31F29E40B728}"/>
              </a:ext>
            </a:extLst>
          </p:cNvPr>
          <p:cNvSpPr/>
          <p:nvPr/>
        </p:nvSpPr>
        <p:spPr>
          <a:xfrm>
            <a:off x="7001778" y="176666"/>
            <a:ext cx="1940989" cy="1107994"/>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任意</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スライド</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900" dirty="0">
                <a:latin typeface="Meiryo UI" panose="020B0604030504040204" pitchFamily="50" charset="-128"/>
                <a:ea typeface="Meiryo UI" panose="020B0604030504040204" pitchFamily="50" charset="-128"/>
              </a:rPr>
              <a:t>参加者移動と</a:t>
            </a:r>
            <a:endParaRPr lang="en-US" altLang="ja-JP" sz="9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席のマッチングを行う場合に</a:t>
            </a:r>
            <a:endParaRPr kumimoji="0" lang="en-US" altLang="ja-JP"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900" dirty="0">
                <a:latin typeface="Meiryo UI" panose="020B0604030504040204" pitchFamily="50" charset="-128"/>
                <a:ea typeface="Meiryo UI" panose="020B0604030504040204" pitchFamily="50" charset="-128"/>
              </a:rPr>
              <a:t>ご活用ください。</a:t>
            </a:r>
            <a:endParaRPr kumimoji="0" lang="en-US" altLang="ja-JP"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16821150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8539B5F-300F-B944-B876-043D943E080A}"/>
              </a:ext>
            </a:extLst>
          </p:cNvPr>
          <p:cNvSpPr/>
          <p:nvPr/>
        </p:nvSpPr>
        <p:spPr>
          <a:xfrm>
            <a:off x="0" y="2"/>
            <a:ext cx="9143450" cy="61340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9C5B352-CB1A-FC43-B113-7488DD1A3C30}"/>
              </a:ext>
            </a:extLst>
          </p:cNvPr>
          <p:cNvSpPr txBox="1"/>
          <p:nvPr/>
        </p:nvSpPr>
        <p:spPr>
          <a:xfrm>
            <a:off x="1" y="3293489"/>
            <a:ext cx="9133368" cy="955198"/>
          </a:xfrm>
          <a:prstGeom prst="rect">
            <a:avLst/>
          </a:prstGeom>
          <a:noFill/>
        </p:spPr>
        <p:txBody>
          <a:bodyPr wrap="square" lIns="0" tIns="46800" rIns="0" rtlCol="0">
            <a:spAutoFit/>
          </a:bodyPr>
          <a:lstStyle/>
          <a:p>
            <a:pPr algn="ctr"/>
            <a:r>
              <a:rPr lang="ja-JP" altLang="en-US" sz="2800" b="1" spc="100" dirty="0">
                <a:solidFill>
                  <a:schemeClr val="bg1"/>
                </a:solidFill>
                <a:latin typeface="Meiryo UI" panose="020B0604030504040204" pitchFamily="34" charset="-128"/>
                <a:ea typeface="Meiryo UI" panose="020B0604030504040204" pitchFamily="34" charset="-128"/>
              </a:rPr>
              <a:t>１人２分</a:t>
            </a:r>
            <a:endParaRPr lang="en-US" altLang="ja-JP" sz="2800" b="1" spc="100" dirty="0">
              <a:solidFill>
                <a:schemeClr val="bg1"/>
              </a:solidFill>
              <a:latin typeface="Meiryo UI" panose="020B0604030504040204" pitchFamily="34" charset="-128"/>
              <a:ea typeface="Meiryo UI" panose="020B0604030504040204" pitchFamily="34" charset="-128"/>
            </a:endParaRPr>
          </a:p>
          <a:p>
            <a:pPr algn="ctr"/>
            <a:r>
              <a:rPr lang="ja-JP" altLang="en-US" sz="2800" b="1" spc="100" dirty="0">
                <a:solidFill>
                  <a:schemeClr val="bg1"/>
                </a:solidFill>
                <a:latin typeface="Meiryo UI" panose="020B0604030504040204" pitchFamily="34" charset="-128"/>
                <a:ea typeface="Meiryo UI" panose="020B0604030504040204" pitchFamily="34" charset="-128"/>
              </a:rPr>
              <a:t>現在の仕事、いまの気持ちを簡単にシェア！</a:t>
            </a:r>
          </a:p>
        </p:txBody>
      </p:sp>
      <p:sp>
        <p:nvSpPr>
          <p:cNvPr id="12" name="テキスト ボックス 11">
            <a:extLst>
              <a:ext uri="{FF2B5EF4-FFF2-40B4-BE49-F238E27FC236}">
                <a16:creationId xmlns:a16="http://schemas.microsoft.com/office/drawing/2014/main" id="{751AF99A-B15D-0345-8483-EFDE8D5128AF}"/>
              </a:ext>
            </a:extLst>
          </p:cNvPr>
          <p:cNvSpPr txBox="1"/>
          <p:nvPr/>
        </p:nvSpPr>
        <p:spPr>
          <a:xfrm>
            <a:off x="1" y="2010052"/>
            <a:ext cx="9133368" cy="924420"/>
          </a:xfrm>
          <a:prstGeom prst="rect">
            <a:avLst/>
          </a:prstGeom>
          <a:noFill/>
        </p:spPr>
        <p:txBody>
          <a:bodyPr wrap="square" lIns="0" tIns="46800" rIns="0" rtlCol="0">
            <a:spAutoFit/>
          </a:bodyPr>
          <a:lstStyle/>
          <a:p>
            <a:pPr algn="ctr"/>
            <a:r>
              <a:rPr lang="ja-JP" altLang="en-US" sz="5400" b="1" spc="100" dirty="0">
                <a:solidFill>
                  <a:schemeClr val="bg1"/>
                </a:solidFill>
                <a:latin typeface="Meiryo UI" panose="020B0604030504040204" pitchFamily="34" charset="-128"/>
                <a:ea typeface="Meiryo UI" panose="020B0604030504040204" pitchFamily="34" charset="-128"/>
              </a:rPr>
              <a:t>チェックイン！！</a:t>
            </a:r>
          </a:p>
        </p:txBody>
      </p:sp>
      <p:cxnSp>
        <p:nvCxnSpPr>
          <p:cNvPr id="18" name="直線コネクタ 17">
            <a:extLst>
              <a:ext uri="{FF2B5EF4-FFF2-40B4-BE49-F238E27FC236}">
                <a16:creationId xmlns:a16="http://schemas.microsoft.com/office/drawing/2014/main" id="{C4F073FB-3A8C-F84D-B97C-A8A1CC97CD93}"/>
              </a:ext>
            </a:extLst>
          </p:cNvPr>
          <p:cNvCxnSpPr>
            <a:cxnSpLocks/>
          </p:cNvCxnSpPr>
          <p:nvPr/>
        </p:nvCxnSpPr>
        <p:spPr>
          <a:xfrm>
            <a:off x="1745673" y="2994244"/>
            <a:ext cx="5602778"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DBAE47E3-48EF-429F-AA4A-54A688F08C59}"/>
              </a:ext>
            </a:extLst>
          </p:cNvPr>
          <p:cNvSpPr/>
          <p:nvPr/>
        </p:nvSpPr>
        <p:spPr>
          <a:xfrm>
            <a:off x="7001778" y="176666"/>
            <a:ext cx="1940989" cy="1107994"/>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任意</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スライド</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900" dirty="0">
                <a:latin typeface="Meiryo UI" panose="020B0604030504040204" pitchFamily="50" charset="-128"/>
                <a:ea typeface="Meiryo UI" panose="020B0604030504040204" pitchFamily="50" charset="-128"/>
              </a:rPr>
              <a:t>参加者移動と</a:t>
            </a:r>
            <a:endParaRPr lang="en-US" altLang="ja-JP" sz="9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席のマッチングを行う場合に</a:t>
            </a:r>
            <a:endParaRPr kumimoji="0" lang="en-US" altLang="ja-JP"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900" dirty="0">
                <a:latin typeface="Meiryo UI" panose="020B0604030504040204" pitchFamily="50" charset="-128"/>
                <a:ea typeface="Meiryo UI" panose="020B0604030504040204" pitchFamily="50" charset="-128"/>
              </a:rPr>
              <a:t>ご活用ください。</a:t>
            </a:r>
            <a:endParaRPr kumimoji="0" lang="en-US" altLang="ja-JP" sz="9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9347017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649" name="テキスト ボックス 5"/>
          <p:cNvSpPr txBox="1"/>
          <p:nvPr/>
        </p:nvSpPr>
        <p:spPr>
          <a:xfrm>
            <a:off x="1721224" y="2494841"/>
            <a:ext cx="5580529"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6000" b="1" spc="180">
                <a:latin typeface="Meiryo UI"/>
                <a:ea typeface="Meiryo UI"/>
                <a:cs typeface="Meiryo UI"/>
                <a:sym typeface="Meiryo UI"/>
              </a:defRPr>
            </a:lvl1pPr>
          </a:lstStyle>
          <a:p>
            <a:r>
              <a:rPr lang="ja-JP" altLang="en-US"/>
              <a:t>「</a:t>
            </a:r>
            <a:r>
              <a:rPr dirty="0" err="1"/>
              <a:t>タニモク</a:t>
            </a:r>
            <a:r>
              <a:rPr lang="ja-JP" altLang="en-US"/>
              <a:t>」</a:t>
            </a:r>
            <a:r>
              <a:rPr dirty="0" err="1"/>
              <a:t>ワーク</a:t>
            </a:r>
            <a:endParaRPr dirty="0"/>
          </a:p>
        </p:txBody>
      </p:sp>
      <p:sp>
        <p:nvSpPr>
          <p:cNvPr id="650" name="テキスト ボックス 3"/>
          <p:cNvSpPr txBox="1"/>
          <p:nvPr/>
        </p:nvSpPr>
        <p:spPr>
          <a:xfrm>
            <a:off x="2263327" y="3510505"/>
            <a:ext cx="4636398"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spc="180">
                <a:solidFill>
                  <a:srgbClr val="808080"/>
                </a:solidFill>
                <a:latin typeface="Meiryo UI"/>
                <a:ea typeface="Meiryo UI"/>
                <a:cs typeface="Meiryo UI"/>
                <a:sym typeface="Meiryo UI"/>
              </a:defRPr>
            </a:lvl1pPr>
          </a:lstStyle>
          <a:p>
            <a:r>
              <a:t>手順の説明</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664" name="テキスト ボックス 23"/>
          <p:cNvSpPr txBox="1"/>
          <p:nvPr/>
        </p:nvSpPr>
        <p:spPr>
          <a:xfrm>
            <a:off x="45720" y="741045"/>
            <a:ext cx="9041929"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spc="100">
                <a:latin typeface="Meiryo UI"/>
                <a:ea typeface="Meiryo UI"/>
                <a:cs typeface="Meiryo UI"/>
                <a:sym typeface="Meiryo UI"/>
              </a:defRPr>
            </a:lvl1pPr>
          </a:lstStyle>
          <a:p>
            <a:r>
              <a:t>「タニモク」のおおまかな進め方</a:t>
            </a:r>
          </a:p>
        </p:txBody>
      </p:sp>
      <p:sp>
        <p:nvSpPr>
          <p:cNvPr id="665" name="直線コネクタ 25"/>
          <p:cNvSpPr/>
          <p:nvPr/>
        </p:nvSpPr>
        <p:spPr>
          <a:xfrm>
            <a:off x="1674214" y="1458045"/>
            <a:ext cx="5795572" cy="1"/>
          </a:xfrm>
          <a:prstGeom prst="line">
            <a:avLst/>
          </a:prstGeom>
          <a:ln w="38100">
            <a:solidFill>
              <a:srgbClr val="49B0C1"/>
            </a:solidFill>
            <a:miter/>
          </a:ln>
        </p:spPr>
        <p:txBody>
          <a:bodyPr lIns="45719" rIns="45719"/>
          <a:lstStyle/>
          <a:p>
            <a:endParaRPr/>
          </a:p>
        </p:txBody>
      </p:sp>
      <p:sp>
        <p:nvSpPr>
          <p:cNvPr id="40" name="正方形/長方形 39">
            <a:extLst>
              <a:ext uri="{FF2B5EF4-FFF2-40B4-BE49-F238E27FC236}">
                <a16:creationId xmlns:a16="http://schemas.microsoft.com/office/drawing/2014/main" id="{9335D83D-12A5-451B-9B94-5D3C6B3FE6EF}"/>
              </a:ext>
            </a:extLst>
          </p:cNvPr>
          <p:cNvSpPr/>
          <p:nvPr/>
        </p:nvSpPr>
        <p:spPr>
          <a:xfrm>
            <a:off x="779929" y="3166469"/>
            <a:ext cx="5390459" cy="1286703"/>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1" name="正方形/長方形 40">
            <a:extLst>
              <a:ext uri="{FF2B5EF4-FFF2-40B4-BE49-F238E27FC236}">
                <a16:creationId xmlns:a16="http://schemas.microsoft.com/office/drawing/2014/main" id="{E958F83F-CFAB-4127-90E5-329608E7C9BD}"/>
              </a:ext>
            </a:extLst>
          </p:cNvPr>
          <p:cNvSpPr/>
          <p:nvPr/>
        </p:nvSpPr>
        <p:spPr>
          <a:xfrm>
            <a:off x="779929" y="4513319"/>
            <a:ext cx="5390459" cy="1286703"/>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2" name="テキスト ボックス 41">
            <a:extLst>
              <a:ext uri="{FF2B5EF4-FFF2-40B4-BE49-F238E27FC236}">
                <a16:creationId xmlns:a16="http://schemas.microsoft.com/office/drawing/2014/main" id="{AAD743B9-AE2F-4AE8-A7EB-689399C7FA40}"/>
              </a:ext>
            </a:extLst>
          </p:cNvPr>
          <p:cNvSpPr txBox="1"/>
          <p:nvPr/>
        </p:nvSpPr>
        <p:spPr>
          <a:xfrm>
            <a:off x="1683402" y="2083505"/>
            <a:ext cx="4916360" cy="449739"/>
          </a:xfrm>
          <a:prstGeom prst="rect">
            <a:avLst/>
          </a:prstGeom>
          <a:noFill/>
        </p:spPr>
        <p:txBody>
          <a:bodyPr wrap="square" rtlCol="0">
            <a:spAutoFit/>
          </a:bodyPr>
          <a:lstStyle/>
          <a:p>
            <a:pPr hangingPunct="1">
              <a:lnSpc>
                <a:spcPct val="150000"/>
              </a:lnSpc>
              <a:spcBef>
                <a:spcPct val="10000"/>
              </a:spcBef>
            </a:pP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カフェスタイルのテーブルに</a:t>
            </a:r>
            <a:r>
              <a:rPr kumimoji="1" lang="ja-JP" altLang="en-US" sz="1800" b="1" kern="1200" spc="50" dirty="0">
                <a:solidFill>
                  <a:srgbClr val="E01E55"/>
                </a:solidFill>
                <a:latin typeface="Meiryo UI" panose="020B0604030504040204" pitchFamily="50" charset="-128"/>
                <a:ea typeface="Meiryo UI" panose="020B0604030504040204" pitchFamily="50" charset="-128"/>
                <a:cs typeface="Meiryo UI" panose="020B0604030504040204" pitchFamily="50" charset="-128"/>
              </a:rPr>
              <a:t>３</a:t>
            </a:r>
            <a:r>
              <a:rPr kumimoji="1" lang="en-US" altLang="ja-JP" sz="1800" b="1" kern="1200" spc="50" dirty="0">
                <a:solidFill>
                  <a:srgbClr val="E01E55"/>
                </a:solidFill>
                <a:latin typeface="Meiryo UI" panose="020B0604030504040204" pitchFamily="50" charset="-128"/>
                <a:ea typeface="Meiryo UI" panose="020B0604030504040204" pitchFamily="50" charset="-128"/>
                <a:cs typeface="Meiryo UI" panose="020B0604030504040204" pitchFamily="50" charset="-128"/>
              </a:rPr>
              <a:t>or4</a:t>
            </a:r>
            <a:r>
              <a:rPr kumimoji="1" lang="ja-JP" altLang="en-US" sz="1800" b="1" kern="1200" spc="50" dirty="0">
                <a:solidFill>
                  <a:srgbClr val="E01E55"/>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で座る</a:t>
            </a:r>
          </a:p>
        </p:txBody>
      </p:sp>
      <p:sp>
        <p:nvSpPr>
          <p:cNvPr id="44" name="テキスト ボックス 43">
            <a:extLst>
              <a:ext uri="{FF2B5EF4-FFF2-40B4-BE49-F238E27FC236}">
                <a16:creationId xmlns:a16="http://schemas.microsoft.com/office/drawing/2014/main" id="{42BA10C6-D2CC-4A90-A9F9-027F50CA6C4F}"/>
              </a:ext>
            </a:extLst>
          </p:cNvPr>
          <p:cNvSpPr txBox="1"/>
          <p:nvPr/>
        </p:nvSpPr>
        <p:spPr>
          <a:xfrm>
            <a:off x="1683402" y="3395059"/>
            <a:ext cx="4916360" cy="674031"/>
          </a:xfrm>
          <a:prstGeom prst="rect">
            <a:avLst/>
          </a:prstGeom>
          <a:noFill/>
        </p:spPr>
        <p:txBody>
          <a:bodyPr wrap="square" rtlCol="0">
            <a:spAutoFit/>
          </a:bodyPr>
          <a:lstStyle/>
          <a:p>
            <a:pPr hangingPunct="1">
              <a:spcBef>
                <a:spcPct val="10000"/>
              </a:spcBef>
            </a:pP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一人ずつ、自分の目標を</a:t>
            </a:r>
            <a:endParaRPr kumimoji="1" lang="en-US" altLang="ja-JP"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hangingPunct="1">
              <a:spcBef>
                <a:spcPct val="10000"/>
              </a:spcBef>
            </a:pP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分でたててもらう</a:t>
            </a:r>
            <a:endParaRPr kumimoji="1" lang="en-US" altLang="ja-JP"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3390F2B9-1B46-47F4-B7DF-EEA2331E43B4}"/>
              </a:ext>
            </a:extLst>
          </p:cNvPr>
          <p:cNvSpPr txBox="1"/>
          <p:nvPr/>
        </p:nvSpPr>
        <p:spPr>
          <a:xfrm>
            <a:off x="1683402" y="4785926"/>
            <a:ext cx="3854273" cy="646331"/>
          </a:xfrm>
          <a:prstGeom prst="rect">
            <a:avLst/>
          </a:prstGeom>
          <a:noFill/>
        </p:spPr>
        <p:txBody>
          <a:bodyPr wrap="square" rtlCol="0">
            <a:spAutoFit/>
          </a:bodyPr>
          <a:lstStyle/>
          <a:p>
            <a:pPr hangingPunct="1">
              <a:spcBef>
                <a:spcPct val="10000"/>
              </a:spcBef>
            </a:pP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テーブルの上の</a:t>
            </a:r>
            <a:r>
              <a:rPr kumimoji="1" lang="en-US" altLang="ja-JP"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４紙に、出たアイデアや感じたことなどを自由に書き込む</a:t>
            </a:r>
            <a:endParaRPr kumimoji="1" lang="en-US" altLang="ja-JP" sz="1800" kern="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84A93D8C-EA23-4A2B-AAAF-7F728B436692}"/>
              </a:ext>
            </a:extLst>
          </p:cNvPr>
          <p:cNvSpPr/>
          <p:nvPr/>
        </p:nvSpPr>
        <p:spPr>
          <a:xfrm>
            <a:off x="959395" y="2059672"/>
            <a:ext cx="527462" cy="526408"/>
          </a:xfrm>
          <a:prstGeom prst="rect">
            <a:avLst/>
          </a:prstGeom>
          <a:solidFill>
            <a:srgbClr val="49B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7" name="正方形/長方形 46">
            <a:extLst>
              <a:ext uri="{FF2B5EF4-FFF2-40B4-BE49-F238E27FC236}">
                <a16:creationId xmlns:a16="http://schemas.microsoft.com/office/drawing/2014/main" id="{03403F68-B67C-4B79-920F-B4F68A48F0CC}"/>
              </a:ext>
            </a:extLst>
          </p:cNvPr>
          <p:cNvSpPr/>
          <p:nvPr/>
        </p:nvSpPr>
        <p:spPr>
          <a:xfrm>
            <a:off x="959395" y="3474689"/>
            <a:ext cx="527462" cy="526408"/>
          </a:xfrm>
          <a:prstGeom prst="rect">
            <a:avLst/>
          </a:prstGeom>
          <a:solidFill>
            <a:srgbClr val="49B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8" name="正方形/長方形 47">
            <a:extLst>
              <a:ext uri="{FF2B5EF4-FFF2-40B4-BE49-F238E27FC236}">
                <a16:creationId xmlns:a16="http://schemas.microsoft.com/office/drawing/2014/main" id="{2E63E786-B497-43D4-9DF5-EA4B1B8A258D}"/>
              </a:ext>
            </a:extLst>
          </p:cNvPr>
          <p:cNvSpPr/>
          <p:nvPr/>
        </p:nvSpPr>
        <p:spPr>
          <a:xfrm>
            <a:off x="959395" y="4846976"/>
            <a:ext cx="527462" cy="526408"/>
          </a:xfrm>
          <a:prstGeom prst="rect">
            <a:avLst/>
          </a:prstGeom>
          <a:solidFill>
            <a:srgbClr val="49B0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58DF5CF3-0CF6-4172-A386-F251D81C27F8}"/>
              </a:ext>
            </a:extLst>
          </p:cNvPr>
          <p:cNvSpPr txBox="1"/>
          <p:nvPr/>
        </p:nvSpPr>
        <p:spPr>
          <a:xfrm>
            <a:off x="1038229" y="2106688"/>
            <a:ext cx="355542" cy="430887"/>
          </a:xfrm>
          <a:prstGeom prst="rect">
            <a:avLst/>
          </a:prstGeom>
          <a:noFill/>
        </p:spPr>
        <p:txBody>
          <a:bodyPr wrap="square" rtlCol="0">
            <a:spAutoFit/>
          </a:bodyPr>
          <a:lstStyle/>
          <a:p>
            <a:pPr hangingPunct="1"/>
            <a:r>
              <a:rPr kumimoji="1" lang="en-US" altLang="ja-JP" sz="2200" kern="1200" dirty="0">
                <a:solidFill>
                  <a:prstClr val="white"/>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sz="2200" kern="120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CC66200B-92F2-4540-A69E-702F1073F71A}"/>
              </a:ext>
            </a:extLst>
          </p:cNvPr>
          <p:cNvSpPr txBox="1"/>
          <p:nvPr/>
        </p:nvSpPr>
        <p:spPr>
          <a:xfrm>
            <a:off x="1038229" y="3521704"/>
            <a:ext cx="355542" cy="430887"/>
          </a:xfrm>
          <a:prstGeom prst="rect">
            <a:avLst/>
          </a:prstGeom>
          <a:noFill/>
        </p:spPr>
        <p:txBody>
          <a:bodyPr wrap="square" rtlCol="0">
            <a:spAutoFit/>
          </a:bodyPr>
          <a:lstStyle/>
          <a:p>
            <a:pPr hangingPunct="1"/>
            <a:r>
              <a:rPr kumimoji="1" lang="en-US" altLang="ja-JP" sz="2200" kern="1200" dirty="0">
                <a:solidFill>
                  <a:prstClr val="white"/>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sz="2200" kern="120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51" name="テキスト ボックス 50">
            <a:extLst>
              <a:ext uri="{FF2B5EF4-FFF2-40B4-BE49-F238E27FC236}">
                <a16:creationId xmlns:a16="http://schemas.microsoft.com/office/drawing/2014/main" id="{19E2B597-88C6-49D0-BF7C-7C2C2484F096}"/>
              </a:ext>
            </a:extLst>
          </p:cNvPr>
          <p:cNvSpPr txBox="1"/>
          <p:nvPr/>
        </p:nvSpPr>
        <p:spPr>
          <a:xfrm>
            <a:off x="1057893" y="4893990"/>
            <a:ext cx="355542" cy="430887"/>
          </a:xfrm>
          <a:prstGeom prst="rect">
            <a:avLst/>
          </a:prstGeom>
          <a:noFill/>
        </p:spPr>
        <p:txBody>
          <a:bodyPr wrap="square" rtlCol="0">
            <a:spAutoFit/>
          </a:bodyPr>
          <a:lstStyle/>
          <a:p>
            <a:pPr hangingPunct="1"/>
            <a:r>
              <a:rPr kumimoji="1" lang="en-US" altLang="ja-JP" sz="2200" kern="1200" dirty="0">
                <a:solidFill>
                  <a:prstClr val="white"/>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sz="2200" kern="120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52" name="正方形/長方形 51">
            <a:extLst>
              <a:ext uri="{FF2B5EF4-FFF2-40B4-BE49-F238E27FC236}">
                <a16:creationId xmlns:a16="http://schemas.microsoft.com/office/drawing/2014/main" id="{D4CB80AC-4896-440F-B0DD-6EBD154FC128}"/>
              </a:ext>
            </a:extLst>
          </p:cNvPr>
          <p:cNvSpPr/>
          <p:nvPr/>
        </p:nvSpPr>
        <p:spPr>
          <a:xfrm>
            <a:off x="675119" y="1915145"/>
            <a:ext cx="4939468" cy="867242"/>
          </a:xfrm>
          <a:prstGeom prst="rect">
            <a:avLst/>
          </a:prstGeom>
          <a:noFill/>
          <a:ln w="88900" cap="flat" cmpd="sng" algn="ctr">
            <a:solidFill>
              <a:srgbClr val="E7E8E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highlight>
                <a:srgbClr val="D7D8DC"/>
              </a:highlight>
              <a:uLnTx/>
              <a:uFillTx/>
              <a:latin typeface="Century Gothic" panose="020F0302020204030204"/>
              <a:ea typeface="メイリオ" panose="020B0604030504040204" pitchFamily="50" charset="-128"/>
              <a:cs typeface="+mn-cs"/>
            </a:endParaRPr>
          </a:p>
        </p:txBody>
      </p:sp>
      <p:sp>
        <p:nvSpPr>
          <p:cNvPr id="53" name="正方形/長方形 52">
            <a:extLst>
              <a:ext uri="{FF2B5EF4-FFF2-40B4-BE49-F238E27FC236}">
                <a16:creationId xmlns:a16="http://schemas.microsoft.com/office/drawing/2014/main" id="{7EE5CDE2-0A6A-46B7-B94B-C1144D0E031A}"/>
              </a:ext>
            </a:extLst>
          </p:cNvPr>
          <p:cNvSpPr/>
          <p:nvPr/>
        </p:nvSpPr>
        <p:spPr>
          <a:xfrm>
            <a:off x="675119" y="3257722"/>
            <a:ext cx="4939468" cy="971666"/>
          </a:xfrm>
          <a:prstGeom prst="rect">
            <a:avLst/>
          </a:prstGeom>
          <a:noFill/>
          <a:ln w="88900" cap="flat" cmpd="sng" algn="ctr">
            <a:solidFill>
              <a:srgbClr val="E7E8E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highlight>
                <a:srgbClr val="D7D8DC"/>
              </a:highlight>
              <a:uLnTx/>
              <a:uFillTx/>
              <a:latin typeface="Century Gothic" panose="020F0302020204030204"/>
              <a:ea typeface="メイリオ" panose="020B0604030504040204" pitchFamily="50" charset="-128"/>
              <a:cs typeface="+mn-cs"/>
            </a:endParaRPr>
          </a:p>
        </p:txBody>
      </p:sp>
      <p:sp>
        <p:nvSpPr>
          <p:cNvPr id="54" name="正方形/長方形 53">
            <a:extLst>
              <a:ext uri="{FF2B5EF4-FFF2-40B4-BE49-F238E27FC236}">
                <a16:creationId xmlns:a16="http://schemas.microsoft.com/office/drawing/2014/main" id="{78963E97-74A5-4DCF-9EB6-B87766C3D09C}"/>
              </a:ext>
            </a:extLst>
          </p:cNvPr>
          <p:cNvSpPr/>
          <p:nvPr/>
        </p:nvSpPr>
        <p:spPr>
          <a:xfrm>
            <a:off x="675119" y="4599409"/>
            <a:ext cx="4939468" cy="1023725"/>
          </a:xfrm>
          <a:prstGeom prst="rect">
            <a:avLst/>
          </a:prstGeom>
          <a:noFill/>
          <a:ln w="88900" cap="flat" cmpd="sng" algn="ctr">
            <a:solidFill>
              <a:srgbClr val="E7E8E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highlight>
                <a:srgbClr val="D7D8DC"/>
              </a:highlight>
              <a:uLnTx/>
              <a:uFillTx/>
              <a:latin typeface="Century Gothic" panose="020F0302020204030204"/>
              <a:ea typeface="メイリオ" panose="020B0604030504040204" pitchFamily="50" charset="-128"/>
              <a:cs typeface="+mn-cs"/>
            </a:endParaRPr>
          </a:p>
        </p:txBody>
      </p:sp>
      <p:cxnSp>
        <p:nvCxnSpPr>
          <p:cNvPr id="55" name="直線コネクタ 54">
            <a:extLst>
              <a:ext uri="{FF2B5EF4-FFF2-40B4-BE49-F238E27FC236}">
                <a16:creationId xmlns:a16="http://schemas.microsoft.com/office/drawing/2014/main" id="{35657CD1-168C-440B-B475-5ED3DF97374F}"/>
              </a:ext>
            </a:extLst>
          </p:cNvPr>
          <p:cNvCxnSpPr>
            <a:cxnSpLocks/>
          </p:cNvCxnSpPr>
          <p:nvPr/>
        </p:nvCxnSpPr>
        <p:spPr>
          <a:xfrm>
            <a:off x="1220157" y="2682293"/>
            <a:ext cx="0" cy="738404"/>
          </a:xfrm>
          <a:prstGeom prst="line">
            <a:avLst/>
          </a:prstGeom>
          <a:noFill/>
          <a:ln w="50800" cap="rnd" cmpd="sng" algn="ctr">
            <a:solidFill>
              <a:srgbClr val="49B0C1"/>
            </a:solidFill>
            <a:prstDash val="sysDot"/>
            <a:miter lim="800000"/>
          </a:ln>
          <a:effectLst/>
        </p:spPr>
      </p:cxnSp>
      <p:cxnSp>
        <p:nvCxnSpPr>
          <p:cNvPr id="56" name="直線コネクタ 55">
            <a:extLst>
              <a:ext uri="{FF2B5EF4-FFF2-40B4-BE49-F238E27FC236}">
                <a16:creationId xmlns:a16="http://schemas.microsoft.com/office/drawing/2014/main" id="{E671C3B3-5AD2-4D5C-B6FE-4D56F9091B91}"/>
              </a:ext>
            </a:extLst>
          </p:cNvPr>
          <p:cNvCxnSpPr>
            <a:cxnSpLocks/>
          </p:cNvCxnSpPr>
          <p:nvPr/>
        </p:nvCxnSpPr>
        <p:spPr>
          <a:xfrm>
            <a:off x="1220157" y="4117987"/>
            <a:ext cx="0" cy="667939"/>
          </a:xfrm>
          <a:prstGeom prst="line">
            <a:avLst/>
          </a:prstGeom>
          <a:noFill/>
          <a:ln w="50800" cap="rnd" cmpd="sng" algn="ctr">
            <a:solidFill>
              <a:srgbClr val="49B0C1"/>
            </a:solidFill>
            <a:prstDash val="sysDot"/>
            <a:miter lim="800000"/>
          </a:ln>
          <a:effectLst/>
        </p:spPr>
      </p:cxnSp>
      <p:pic>
        <p:nvPicPr>
          <p:cNvPr id="57" name="図 56">
            <a:extLst>
              <a:ext uri="{FF2B5EF4-FFF2-40B4-BE49-F238E27FC236}">
                <a16:creationId xmlns:a16="http://schemas.microsoft.com/office/drawing/2014/main" id="{3D5CF80F-631F-406A-9E8B-F3C2AD5A021B}"/>
              </a:ext>
            </a:extLst>
          </p:cNvPr>
          <p:cNvPicPr>
            <a:picLocks noChangeAspect="1"/>
          </p:cNvPicPr>
          <p:nvPr/>
        </p:nvPicPr>
        <p:blipFill>
          <a:blip r:embed="rId3"/>
          <a:stretch>
            <a:fillRect/>
          </a:stretch>
        </p:blipFill>
        <p:spPr>
          <a:xfrm>
            <a:off x="5898863" y="1755238"/>
            <a:ext cx="2840793" cy="1898481"/>
          </a:xfrm>
          <a:prstGeom prst="rect">
            <a:avLst/>
          </a:prstGeom>
        </p:spPr>
      </p:pic>
      <p:pic>
        <p:nvPicPr>
          <p:cNvPr id="58" name="図 57">
            <a:extLst>
              <a:ext uri="{FF2B5EF4-FFF2-40B4-BE49-F238E27FC236}">
                <a16:creationId xmlns:a16="http://schemas.microsoft.com/office/drawing/2014/main" id="{0BD7E6C5-A3EF-4E4C-B8ED-9314B3869EE6}"/>
              </a:ext>
            </a:extLst>
          </p:cNvPr>
          <p:cNvPicPr>
            <a:picLocks noChangeAspect="1"/>
          </p:cNvPicPr>
          <p:nvPr/>
        </p:nvPicPr>
        <p:blipFill rotWithShape="1">
          <a:blip r:embed="rId4"/>
          <a:srcRect t="2988" r="2910"/>
          <a:stretch/>
        </p:blipFill>
        <p:spPr>
          <a:xfrm>
            <a:off x="5898864" y="3758422"/>
            <a:ext cx="2840792" cy="1896944"/>
          </a:xfrm>
          <a:prstGeom prst="rect">
            <a:avLst/>
          </a:prstGeom>
        </p:spPr>
      </p:pic>
      <p:sp>
        <p:nvSpPr>
          <p:cNvPr id="24" name="吹き出し: 四角形 23">
            <a:extLst>
              <a:ext uri="{FF2B5EF4-FFF2-40B4-BE49-F238E27FC236}">
                <a16:creationId xmlns:a16="http://schemas.microsoft.com/office/drawing/2014/main" id="{F114667E-379F-4837-A79D-AF4F4455CC4B}"/>
              </a:ext>
            </a:extLst>
          </p:cNvPr>
          <p:cNvSpPr/>
          <p:nvPr/>
        </p:nvSpPr>
        <p:spPr>
          <a:xfrm>
            <a:off x="7086601" y="1404312"/>
            <a:ext cx="1937332" cy="492440"/>
          </a:xfrm>
          <a:prstGeom prst="wedgeRectCallout">
            <a:avLst>
              <a:gd name="adj1" fmla="val -158027"/>
              <a:gd name="adj2" fmla="val 122466"/>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人か</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人に</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修正を行ってください</a:t>
            </a:r>
            <a:endParaRPr lang="en-US" altLang="ja-JP" dirty="0">
              <a:latin typeface="Meiryo UI" panose="020B0604030504040204" pitchFamily="50" charset="-128"/>
              <a:ea typeface="Meiryo UI" panose="020B0604030504040204" pitchFamily="50" charset="-128"/>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dirty="0"/>
              <a:t>2人分で</a:t>
            </a:r>
          </a:p>
          <a:p>
            <a:pPr algn="ctr">
              <a:defRPr sz="1800" b="1" spc="100">
                <a:solidFill>
                  <a:srgbClr val="FFFFFF"/>
                </a:solidFill>
                <a:latin typeface="Meiryo UI"/>
                <a:ea typeface="Meiryo UI"/>
                <a:cs typeface="Meiryo UI"/>
                <a:sym typeface="Meiryo UI"/>
              </a:defRPr>
            </a:pPr>
            <a:r>
              <a:rPr lang="en-US" altLang="ja-JP" dirty="0"/>
              <a:t>12</a:t>
            </a:r>
            <a:r>
              <a:rPr dirty="0"/>
              <a:t>分</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dirty="0">
              <a:highlight>
                <a:srgbClr val="C0C0C0"/>
              </a:highlight>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spTree>
    <p:extLst>
      <p:ext uri="{BB962C8B-B14F-4D97-AF65-F5344CB8AC3E}">
        <p14:creationId xmlns:p14="http://schemas.microsoft.com/office/powerpoint/2010/main" val="5228322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spTree>
    <p:extLst>
      <p:ext uri="{BB962C8B-B14F-4D97-AF65-F5344CB8AC3E}">
        <p14:creationId xmlns:p14="http://schemas.microsoft.com/office/powerpoint/2010/main" val="41396945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spTree>
    <p:extLst>
      <p:ext uri="{BB962C8B-B14F-4D97-AF65-F5344CB8AC3E}">
        <p14:creationId xmlns:p14="http://schemas.microsoft.com/office/powerpoint/2010/main" val="22652430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spTree>
    <p:extLst>
      <p:ext uri="{BB962C8B-B14F-4D97-AF65-F5344CB8AC3E}">
        <p14:creationId xmlns:p14="http://schemas.microsoft.com/office/powerpoint/2010/main" val="37594701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スライド番号プレースホルダー 3"/>
          <p:cNvSpPr txBox="1">
            <a:spLocks noGrp="1"/>
          </p:cNvSpPr>
          <p:nvPr>
            <p:ph type="sldNum" sz="quarter" idx="2"/>
          </p:nvPr>
        </p:nvSpPr>
        <p:spPr>
          <a:xfrm>
            <a:off x="8747225" y="6439808"/>
            <a:ext cx="18860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pic>
        <p:nvPicPr>
          <p:cNvPr id="174" name="図 2" descr="図 2"/>
          <p:cNvPicPr>
            <a:picLocks noChangeAspect="1"/>
          </p:cNvPicPr>
          <p:nvPr/>
        </p:nvPicPr>
        <p:blipFill>
          <a:blip r:embed="rId2"/>
          <a:srcRect r="2964"/>
          <a:stretch>
            <a:fillRect/>
          </a:stretch>
        </p:blipFill>
        <p:spPr>
          <a:xfrm>
            <a:off x="0" y="-11723"/>
            <a:ext cx="9144001" cy="6071331"/>
          </a:xfrm>
          <a:prstGeom prst="rect">
            <a:avLst/>
          </a:prstGeom>
          <a:ln w="12700">
            <a:miter lim="400000"/>
          </a:ln>
        </p:spPr>
      </p:pic>
      <p:sp>
        <p:nvSpPr>
          <p:cNvPr id="175" name="正方形/長方形 43"/>
          <p:cNvSpPr/>
          <p:nvPr/>
        </p:nvSpPr>
        <p:spPr>
          <a:xfrm>
            <a:off x="-1" y="6059606"/>
            <a:ext cx="9144001" cy="79839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6" name="正方形/長方形 15"/>
          <p:cNvSpPr/>
          <p:nvPr/>
        </p:nvSpPr>
        <p:spPr>
          <a:xfrm>
            <a:off x="0" y="-22389"/>
            <a:ext cx="9144001" cy="6054288"/>
          </a:xfrm>
          <a:prstGeom prst="rect">
            <a:avLst/>
          </a:prstGeom>
          <a:solidFill>
            <a:srgbClr val="000000">
              <a:alpha val="50000"/>
            </a:srgbClr>
          </a:solidFill>
          <a:ln w="12700">
            <a:miter lim="400000"/>
          </a:ln>
        </p:spPr>
        <p:txBody>
          <a:bodyPr lIns="45719" rIns="45719" anchor="ctr"/>
          <a:lstStyle/>
          <a:p>
            <a:pPr algn="ctr">
              <a:defRPr>
                <a:solidFill>
                  <a:srgbClr val="FFFFFF"/>
                </a:solidFill>
              </a:defRPr>
            </a:pPr>
            <a:endParaRPr/>
          </a:p>
        </p:txBody>
      </p:sp>
      <p:pic>
        <p:nvPicPr>
          <p:cNvPr id="177" name="図 31" descr="図 31"/>
          <p:cNvPicPr>
            <a:picLocks noChangeAspect="1"/>
          </p:cNvPicPr>
          <p:nvPr/>
        </p:nvPicPr>
        <p:blipFill>
          <a:blip r:embed="rId3"/>
          <a:stretch>
            <a:fillRect/>
          </a:stretch>
        </p:blipFill>
        <p:spPr>
          <a:xfrm>
            <a:off x="1832694" y="2053077"/>
            <a:ext cx="5549742" cy="1449416"/>
          </a:xfrm>
          <a:prstGeom prst="rect">
            <a:avLst/>
          </a:prstGeom>
          <a:ln w="12700">
            <a:miter lim="400000"/>
          </a:ln>
        </p:spPr>
      </p:pic>
      <p:sp>
        <p:nvSpPr>
          <p:cNvPr id="178" name="テキスト ボックス 37"/>
          <p:cNvSpPr txBox="1"/>
          <p:nvPr/>
        </p:nvSpPr>
        <p:spPr>
          <a:xfrm>
            <a:off x="1017319" y="1029793"/>
            <a:ext cx="722621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b="1" spc="180">
                <a:solidFill>
                  <a:srgbClr val="FFFFFF"/>
                </a:solidFill>
                <a:latin typeface="Meiryo UI"/>
                <a:ea typeface="Meiryo UI"/>
                <a:cs typeface="Meiryo UI"/>
                <a:sym typeface="Meiryo UI"/>
              </a:defRPr>
            </a:lvl1pPr>
          </a:lstStyle>
          <a:p>
            <a:endParaRPr dirty="0"/>
          </a:p>
        </p:txBody>
      </p:sp>
      <p:sp>
        <p:nvSpPr>
          <p:cNvPr id="10" name="テキスト ボックス 37">
            <a:extLst>
              <a:ext uri="{FF2B5EF4-FFF2-40B4-BE49-F238E27FC236}">
                <a16:creationId xmlns:a16="http://schemas.microsoft.com/office/drawing/2014/main" id="{8E1D7B60-014B-4D9B-89D7-624FA99944CD}"/>
              </a:ext>
            </a:extLst>
          </p:cNvPr>
          <p:cNvSpPr txBox="1"/>
          <p:nvPr/>
        </p:nvSpPr>
        <p:spPr>
          <a:xfrm>
            <a:off x="2503219" y="3941001"/>
            <a:ext cx="554858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b="1" spc="180">
                <a:solidFill>
                  <a:srgbClr val="FFFFFF"/>
                </a:solidFill>
                <a:latin typeface="Meiryo UI"/>
                <a:ea typeface="Meiryo UI"/>
                <a:cs typeface="Meiryo UI"/>
                <a:sym typeface="Meiryo UI"/>
              </a:defRPr>
            </a:lvl1pPr>
          </a:lstStyle>
          <a:p>
            <a:r>
              <a:rPr lang="ja-JP" altLang="en-US" sz="2000" dirty="0"/>
              <a:t>他人に目標をたててもらうワークショップ</a:t>
            </a:r>
            <a:endParaRPr sz="20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sp>
        <p:nvSpPr>
          <p:cNvPr id="837" name="テキスト ボックス 3"/>
          <p:cNvSpPr txBox="1"/>
          <p:nvPr/>
        </p:nvSpPr>
        <p:spPr>
          <a:xfrm>
            <a:off x="1216323" y="3293438"/>
            <a:ext cx="7262077" cy="769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nSpc>
                <a:spcPts val="3200"/>
              </a:lnSpc>
              <a:defRPr sz="2000" spc="79">
                <a:latin typeface="Meiryo UI"/>
                <a:ea typeface="Meiryo UI"/>
                <a:cs typeface="Meiryo UI"/>
                <a:sym typeface="Meiryo UI"/>
              </a:defRPr>
            </a:pPr>
            <a:r>
              <a:rPr lang="ja-JP" altLang="en-US" dirty="0"/>
              <a:t>仕事の話だけでなく、プライベートの話もすると、 目標設定の話題が</a:t>
            </a:r>
          </a:p>
          <a:p>
            <a:pPr>
              <a:lnSpc>
                <a:spcPts val="3200"/>
              </a:lnSpc>
              <a:defRPr sz="2000" spc="79">
                <a:latin typeface="Meiryo UI"/>
                <a:ea typeface="Meiryo UI"/>
                <a:cs typeface="Meiryo UI"/>
                <a:sym typeface="Meiryo UI"/>
              </a:defRPr>
            </a:pPr>
            <a:r>
              <a:rPr lang="ja-JP" altLang="en-US" dirty="0"/>
              <a:t>膨らみます。</a:t>
            </a:r>
          </a:p>
        </p:txBody>
      </p:sp>
      <p:sp>
        <p:nvSpPr>
          <p:cNvPr id="839" name="テキスト ボックス 5"/>
          <p:cNvSpPr txBox="1"/>
          <p:nvPr/>
        </p:nvSpPr>
        <p:spPr>
          <a:xfrm>
            <a:off x="1216324" y="1910575"/>
            <a:ext cx="7675248"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nSpc>
                <a:spcPts val="3200"/>
              </a:lnSpc>
              <a:defRPr sz="2000" spc="79">
                <a:latin typeface="Meiryo UI"/>
                <a:ea typeface="Meiryo UI"/>
                <a:cs typeface="Meiryo UI"/>
                <a:sym typeface="Meiryo UI"/>
              </a:defRPr>
            </a:pPr>
            <a:r>
              <a:t>【主人公】による自分の説明は、さらっと流し、 その後の質疑応答に重点を置いてください。</a:t>
            </a:r>
          </a:p>
        </p:txBody>
      </p:sp>
      <p:sp>
        <p:nvSpPr>
          <p:cNvPr id="841" name="円/楕円 13"/>
          <p:cNvSpPr/>
          <p:nvPr/>
        </p:nvSpPr>
        <p:spPr>
          <a:xfrm>
            <a:off x="801322" y="2053024"/>
            <a:ext cx="132999" cy="132999"/>
          </a:xfrm>
          <a:prstGeom prst="ellipse">
            <a:avLst/>
          </a:prstGeom>
          <a:solidFill>
            <a:srgbClr val="000000"/>
          </a:solidFill>
          <a:ln w="12700">
            <a:miter lim="400000"/>
          </a:ln>
        </p:spPr>
        <p:txBody>
          <a:bodyPr lIns="45719" rIns="45719" anchor="ctr"/>
          <a:lstStyle/>
          <a:p>
            <a:pPr algn="ctr">
              <a:defRPr sz="1800">
                <a:solidFill>
                  <a:srgbClr val="FFFFFF"/>
                </a:solidFill>
              </a:defRPr>
            </a:pPr>
            <a:endParaRPr/>
          </a:p>
        </p:txBody>
      </p:sp>
      <p:sp>
        <p:nvSpPr>
          <p:cNvPr id="843" name="円/楕円 15"/>
          <p:cNvSpPr/>
          <p:nvPr/>
        </p:nvSpPr>
        <p:spPr>
          <a:xfrm>
            <a:off x="801322" y="3443637"/>
            <a:ext cx="132999" cy="132999"/>
          </a:xfrm>
          <a:prstGeom prst="ellipse">
            <a:avLst/>
          </a:prstGeom>
          <a:solidFill>
            <a:srgbClr val="000000"/>
          </a:solidFill>
          <a:ln w="12700">
            <a:miter lim="400000"/>
          </a:ln>
        </p:spPr>
        <p:txBody>
          <a:bodyPr lIns="45719" rIns="45719" anchor="ctr"/>
          <a:lstStyle/>
          <a:p>
            <a:pPr algn="ctr">
              <a:defRPr sz="1800">
                <a:solidFill>
                  <a:srgbClr val="FFFFFF"/>
                </a:solidFill>
              </a:defRPr>
            </a:pPr>
            <a:endParaRPr/>
          </a:p>
        </p:txBody>
      </p:sp>
      <p:sp>
        <p:nvSpPr>
          <p:cNvPr id="844" name="テキスト ボックス 16"/>
          <p:cNvSpPr txBox="1"/>
          <p:nvPr/>
        </p:nvSpPr>
        <p:spPr>
          <a:xfrm>
            <a:off x="45720" y="709021"/>
            <a:ext cx="9041929"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spc="100">
                <a:latin typeface="Meiryo UI"/>
                <a:ea typeface="Meiryo UI"/>
                <a:cs typeface="Meiryo UI"/>
                <a:sym typeface="Meiryo UI"/>
              </a:defRPr>
            </a:pPr>
            <a:r>
              <a:t>（参考）Tips</a:t>
            </a:r>
          </a:p>
        </p:txBody>
      </p:sp>
      <p:sp>
        <p:nvSpPr>
          <p:cNvPr id="845" name="直線コネクタ 17"/>
          <p:cNvSpPr/>
          <p:nvPr/>
        </p:nvSpPr>
        <p:spPr>
          <a:xfrm>
            <a:off x="3507475" y="1400439"/>
            <a:ext cx="2429301" cy="1"/>
          </a:xfrm>
          <a:prstGeom prst="line">
            <a:avLst/>
          </a:prstGeom>
          <a:ln w="38100">
            <a:solidFill>
              <a:srgbClr val="49B0C1"/>
            </a:solidFill>
            <a:miter/>
          </a:ln>
        </p:spPr>
        <p:txBody>
          <a:bodyPr lIns="45719" rIns="45719"/>
          <a:lstStyle/>
          <a:p>
            <a:endParaRPr/>
          </a:p>
        </p:txBody>
      </p:sp>
      <p:sp>
        <p:nvSpPr>
          <p:cNvPr id="9" name="テキスト ボックス 3">
            <a:extLst>
              <a:ext uri="{FF2B5EF4-FFF2-40B4-BE49-F238E27FC236}">
                <a16:creationId xmlns:a16="http://schemas.microsoft.com/office/drawing/2014/main" id="{BC8215C8-C301-493D-8A05-545D4E58304E}"/>
              </a:ext>
            </a:extLst>
          </p:cNvPr>
          <p:cNvSpPr txBox="1"/>
          <p:nvPr/>
        </p:nvSpPr>
        <p:spPr>
          <a:xfrm>
            <a:off x="1216323" y="4390551"/>
            <a:ext cx="7262077"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nSpc>
                <a:spcPts val="3200"/>
              </a:lnSpc>
              <a:defRPr sz="2000" spc="79">
                <a:latin typeface="Meiryo UI"/>
                <a:ea typeface="Meiryo UI"/>
                <a:cs typeface="Meiryo UI"/>
                <a:sym typeface="Meiryo UI"/>
              </a:defRPr>
            </a:pPr>
            <a:r>
              <a:rPr dirty="0"/>
              <a:t>【</a:t>
            </a:r>
            <a:r>
              <a:rPr dirty="0" err="1"/>
              <a:t>主人公】へのプレゼンの際には</a:t>
            </a:r>
            <a:r>
              <a:rPr dirty="0"/>
              <a:t>、 「</a:t>
            </a:r>
            <a:r>
              <a:rPr dirty="0" err="1"/>
              <a:t>私が</a:t>
            </a:r>
            <a:r>
              <a:rPr dirty="0"/>
              <a:t>●●</a:t>
            </a:r>
            <a:r>
              <a:rPr dirty="0" err="1"/>
              <a:t>さんだったら</a:t>
            </a:r>
            <a:r>
              <a:rPr dirty="0"/>
              <a:t>…」</a:t>
            </a:r>
            <a:r>
              <a:rPr dirty="0" err="1"/>
              <a:t>と枕詞を</a:t>
            </a:r>
            <a:endParaRPr dirty="0"/>
          </a:p>
          <a:p>
            <a:pPr>
              <a:lnSpc>
                <a:spcPts val="3200"/>
              </a:lnSpc>
              <a:defRPr sz="2000" spc="79">
                <a:latin typeface="Meiryo UI"/>
                <a:ea typeface="Meiryo UI"/>
                <a:cs typeface="Meiryo UI"/>
                <a:sym typeface="Meiryo UI"/>
              </a:defRPr>
            </a:pPr>
            <a:r>
              <a:rPr dirty="0" err="1"/>
              <a:t>つけてください</a:t>
            </a:r>
            <a:r>
              <a:rPr dirty="0"/>
              <a:t>。</a:t>
            </a:r>
          </a:p>
        </p:txBody>
      </p:sp>
      <p:sp>
        <p:nvSpPr>
          <p:cNvPr id="10" name="円/楕円 15">
            <a:extLst>
              <a:ext uri="{FF2B5EF4-FFF2-40B4-BE49-F238E27FC236}">
                <a16:creationId xmlns:a16="http://schemas.microsoft.com/office/drawing/2014/main" id="{562CC208-5454-47D8-8063-41C10B106784}"/>
              </a:ext>
            </a:extLst>
          </p:cNvPr>
          <p:cNvSpPr/>
          <p:nvPr/>
        </p:nvSpPr>
        <p:spPr>
          <a:xfrm>
            <a:off x="801322" y="4740422"/>
            <a:ext cx="132999" cy="132999"/>
          </a:xfrm>
          <a:prstGeom prst="ellipse">
            <a:avLst/>
          </a:prstGeom>
          <a:solidFill>
            <a:srgbClr val="000000"/>
          </a:solidFill>
          <a:ln w="12700">
            <a:miter lim="400000"/>
          </a:ln>
        </p:spPr>
        <p:txBody>
          <a:bodyPr lIns="45719" rIns="45719" anchor="ctr"/>
          <a:lstStyle/>
          <a:p>
            <a:pPr algn="ctr">
              <a:defRPr sz="1800">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867" name="正方形/長方形 11"/>
          <p:cNvSpPr txBox="1"/>
          <p:nvPr/>
        </p:nvSpPr>
        <p:spPr>
          <a:xfrm>
            <a:off x="1033114" y="2184471"/>
            <a:ext cx="6876239"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5400">
                <a:latin typeface="Meiryo UI"/>
                <a:ea typeface="Meiryo UI"/>
                <a:cs typeface="Meiryo UI"/>
                <a:sym typeface="Meiryo UI"/>
              </a:defRPr>
            </a:pPr>
            <a:r>
              <a:rPr lang="ja-JP" altLang="en-US" sz="6000" b="1" dirty="0"/>
              <a:t>「ライフラインチャート」</a:t>
            </a:r>
            <a:endParaRPr lang="en-US" altLang="ja-JP" sz="6000" b="1" dirty="0"/>
          </a:p>
          <a:p>
            <a:pPr>
              <a:defRPr sz="5400">
                <a:latin typeface="Meiryo UI"/>
                <a:ea typeface="Meiryo UI"/>
                <a:cs typeface="Meiryo UI"/>
                <a:sym typeface="Meiryo UI"/>
              </a:defRPr>
            </a:pPr>
            <a:r>
              <a:rPr lang="ja-JP" altLang="en-US" sz="6000" b="1" dirty="0"/>
              <a:t>をつくろう。</a:t>
            </a:r>
            <a:r>
              <a:rPr sz="4000" b="1" dirty="0"/>
              <a:t>（</a:t>
            </a:r>
            <a:r>
              <a:rPr lang="ja-JP" altLang="en-US" sz="4000" b="1" dirty="0"/>
              <a:t>５</a:t>
            </a:r>
            <a:r>
              <a:rPr sz="4000" b="1" dirty="0"/>
              <a:t>分）</a:t>
            </a:r>
            <a:endParaRPr sz="6000" b="1" dirty="0"/>
          </a:p>
        </p:txBody>
      </p:sp>
      <p:sp>
        <p:nvSpPr>
          <p:cNvPr id="4" name="正方形/長方形 11">
            <a:extLst>
              <a:ext uri="{FF2B5EF4-FFF2-40B4-BE49-F238E27FC236}">
                <a16:creationId xmlns:a16="http://schemas.microsoft.com/office/drawing/2014/main" id="{29143603-A1CA-4340-BBEF-480F4060EF88}"/>
              </a:ext>
            </a:extLst>
          </p:cNvPr>
          <p:cNvSpPr txBox="1"/>
          <p:nvPr/>
        </p:nvSpPr>
        <p:spPr>
          <a:xfrm>
            <a:off x="1033114" y="1541671"/>
            <a:ext cx="391068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5400">
                <a:latin typeface="Meiryo UI"/>
                <a:ea typeface="Meiryo UI"/>
                <a:cs typeface="Meiryo UI"/>
                <a:sym typeface="Meiryo UI"/>
              </a:defRPr>
            </a:pPr>
            <a:r>
              <a:rPr lang="ja-JP" altLang="en-US" sz="2800" b="1" dirty="0"/>
              <a:t>これまでの体験を整理する</a:t>
            </a:r>
            <a:endParaRPr sz="2800" b="1"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20829" y="2151550"/>
            <a:ext cx="7541936" cy="2123658"/>
          </a:xfrm>
          <a:prstGeom prst="rect">
            <a:avLst/>
          </a:prstGeom>
        </p:spPr>
        <p:txBody>
          <a:bodyPr wrap="square">
            <a:spAutoFit/>
          </a:bodyPr>
          <a:lstStyle/>
          <a:p>
            <a:r>
              <a:rPr lang="ja-JP" altLang="en-US" sz="6600" b="1" dirty="0">
                <a:latin typeface="Meiryo UI" panose="020B0604030504040204" pitchFamily="50" charset="-128"/>
                <a:ea typeface="Meiryo UI" panose="020B0604030504040204" pitchFamily="50" charset="-128"/>
                <a:cs typeface="Meiryo UI" panose="020B0604030504040204" pitchFamily="50" charset="-128"/>
              </a:rPr>
              <a:t>ライフラインチャート</a:t>
            </a:r>
            <a:endParaRPr lang="en-US" altLang="ja-JP" sz="6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6600" b="1" dirty="0">
                <a:latin typeface="Meiryo UI" panose="020B0604030504040204" pitchFamily="50" charset="-128"/>
                <a:ea typeface="Meiryo UI" panose="020B0604030504040204" pitchFamily="50" charset="-128"/>
                <a:cs typeface="Meiryo UI" panose="020B0604030504040204" pitchFamily="50" charset="-128"/>
              </a:rPr>
              <a:t>のつくり方</a:t>
            </a:r>
            <a:endParaRPr lang="en-US"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EBBF968-4CB3-4B97-B865-59F96B9AA1BC}"/>
              </a:ext>
            </a:extLst>
          </p:cNvPr>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35773006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6024" y="2204864"/>
            <a:ext cx="8892480" cy="2123658"/>
          </a:xfrm>
          <a:prstGeom prst="rect">
            <a:avLst/>
          </a:prstGeom>
        </p:spPr>
        <p:txBody>
          <a:bodyPr wrap="square">
            <a:spAutoFit/>
          </a:bodyPr>
          <a:lstStyle/>
          <a:p>
            <a:pPr algn="ctr"/>
            <a:r>
              <a:rPr lang="ja-JP" altLang="en-US" sz="6600" b="1" dirty="0">
                <a:latin typeface="Meiryo UI" panose="020B0604030504040204" pitchFamily="50" charset="-128"/>
                <a:ea typeface="Meiryo UI" panose="020B0604030504040204" pitchFamily="50" charset="-128"/>
                <a:cs typeface="Meiryo UI" panose="020B0604030504040204" pitchFamily="50" charset="-128"/>
              </a:rPr>
              <a:t>ライフラインチャート</a:t>
            </a:r>
            <a:endParaRPr lang="en-US" altLang="ja-JP" sz="6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600" b="1" dirty="0">
                <a:latin typeface="Meiryo UI" panose="020B0604030504040204" pitchFamily="50" charset="-128"/>
                <a:ea typeface="Meiryo UI" panose="020B0604030504040204" pitchFamily="50" charset="-128"/>
                <a:cs typeface="Meiryo UI" panose="020B0604030504040204" pitchFamily="50" charset="-128"/>
              </a:rPr>
              <a:t>→「軸」を見つける。</a:t>
            </a:r>
            <a:endParaRPr lang="en-US"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19BD8458-A14B-4F45-B558-C7EBFBAEFB8F}"/>
              </a:ext>
            </a:extLst>
          </p:cNvPr>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Tree>
    <p:extLst>
      <p:ext uri="{BB962C8B-B14F-4D97-AF65-F5344CB8AC3E}">
        <p14:creationId xmlns:p14="http://schemas.microsoft.com/office/powerpoint/2010/main" val="11299689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ABC934F-384C-4767-9C05-5714B5A193BE}"/>
              </a:ext>
            </a:extLst>
          </p:cNvPr>
          <p:cNvGrpSpPr/>
          <p:nvPr/>
        </p:nvGrpSpPr>
        <p:grpSpPr>
          <a:xfrm>
            <a:off x="539552" y="383848"/>
            <a:ext cx="8399732" cy="4507466"/>
            <a:chOff x="539552" y="976127"/>
            <a:chExt cx="8399732" cy="5074778"/>
          </a:xfrm>
        </p:grpSpPr>
        <p:sp>
          <p:nvSpPr>
            <p:cNvPr id="3" name="正方形/長方形 2"/>
            <p:cNvSpPr/>
            <p:nvPr/>
          </p:nvSpPr>
          <p:spPr>
            <a:xfrm>
              <a:off x="694320" y="1048134"/>
              <a:ext cx="1261884" cy="38407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矢印コネクタ 4"/>
            <p:cNvCxnSpPr/>
            <p:nvPr/>
          </p:nvCxnSpPr>
          <p:spPr>
            <a:xfrm>
              <a:off x="539552" y="976127"/>
              <a:ext cx="0" cy="5074778"/>
            </a:xfrm>
            <a:prstGeom prst="straightConnector1">
              <a:avLst/>
            </a:prstGeom>
            <a:ln w="63500">
              <a:solidFill>
                <a:schemeClr val="tx1"/>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27584" y="976127"/>
              <a:ext cx="7762825"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27584" y="6027808"/>
              <a:ext cx="7762825"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27583" y="4764887"/>
              <a:ext cx="7762825"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27583" y="2239047"/>
              <a:ext cx="7762825"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94320" y="5597755"/>
              <a:ext cx="1261884" cy="38407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821313"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103074"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384835"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66596"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948357"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30118" y="1152844"/>
              <a:ext cx="0" cy="465388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868009" y="3555600"/>
              <a:ext cx="787395" cy="369332"/>
            </a:xfrm>
            <a:prstGeom prst="rect">
              <a:avLst/>
            </a:prstGeom>
            <a:solidFill>
              <a:schemeClr val="bg1"/>
            </a:solidFill>
          </p:spPr>
          <p:txBody>
            <a:bodyPr wrap="none">
              <a:sp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Time</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矢印コネクタ 5"/>
            <p:cNvCxnSpPr/>
            <p:nvPr/>
          </p:nvCxnSpPr>
          <p:spPr>
            <a:xfrm flipH="1">
              <a:off x="539553" y="3501967"/>
              <a:ext cx="8399731" cy="0"/>
            </a:xfrm>
            <a:prstGeom prst="straightConnector1">
              <a:avLst/>
            </a:prstGeom>
            <a:ln w="63500">
              <a:solidFill>
                <a:schemeClr val="tx1"/>
              </a:solidFill>
              <a:miter lim="8000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84682A93-5E36-4B47-94A2-0371417DC072}"/>
                </a:ext>
              </a:extLst>
            </p:cNvPr>
            <p:cNvSpPr/>
            <p:nvPr/>
          </p:nvSpPr>
          <p:spPr>
            <a:xfrm>
              <a:off x="2593026" y="3555600"/>
              <a:ext cx="1172116" cy="294536"/>
            </a:xfrm>
            <a:prstGeom prst="rect">
              <a:avLst/>
            </a:prstGeom>
            <a:solidFill>
              <a:schemeClr val="bg1"/>
            </a:solidFill>
          </p:spPr>
          <p:txBody>
            <a:bodyPr wrap="none">
              <a:spAutoFit/>
            </a:bodyPr>
            <a:lstStyle/>
            <a:p>
              <a:r>
                <a:rPr lang="ja-JP" altLang="en-US" sz="11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（学生／就活）</a:t>
              </a:r>
              <a:endParaRPr lang="en-US" altLang="ja-JP" sz="11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3A349467-A847-476A-AB10-793662804B28}"/>
                </a:ext>
              </a:extLst>
            </p:cNvPr>
            <p:cNvSpPr/>
            <p:nvPr/>
          </p:nvSpPr>
          <p:spPr>
            <a:xfrm>
              <a:off x="6514839" y="3555600"/>
              <a:ext cx="1154483" cy="294536"/>
            </a:xfrm>
            <a:prstGeom prst="rect">
              <a:avLst/>
            </a:prstGeom>
            <a:solidFill>
              <a:schemeClr val="bg1"/>
            </a:solidFill>
          </p:spPr>
          <p:txBody>
            <a:bodyPr wrap="none">
              <a:spAutoFit/>
            </a:bodyPr>
            <a:lstStyle/>
            <a:p>
              <a:r>
                <a:rPr lang="ja-JP" altLang="en-US" sz="11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（内定～いま）</a:t>
              </a:r>
              <a:endParaRPr lang="en-US" altLang="ja-JP" sz="11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二等辺三角形 3">
            <a:extLst>
              <a:ext uri="{FF2B5EF4-FFF2-40B4-BE49-F238E27FC236}">
                <a16:creationId xmlns:a16="http://schemas.microsoft.com/office/drawing/2014/main" id="{F2A79D30-3919-4B0E-9AF8-2F3D6D5A3925}"/>
              </a:ext>
            </a:extLst>
          </p:cNvPr>
          <p:cNvSpPr/>
          <p:nvPr/>
        </p:nvSpPr>
        <p:spPr>
          <a:xfrm rot="5400000">
            <a:off x="5381207" y="2511220"/>
            <a:ext cx="432253" cy="223274"/>
          </a:xfrm>
          <a:prstGeom prst="triangl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12" name="正方形/長方形 11">
            <a:extLst>
              <a:ext uri="{FF2B5EF4-FFF2-40B4-BE49-F238E27FC236}">
                <a16:creationId xmlns:a16="http://schemas.microsoft.com/office/drawing/2014/main" id="{C5C12D7C-D8AB-4F1F-BB38-1631B70297EA}"/>
              </a:ext>
            </a:extLst>
          </p:cNvPr>
          <p:cNvSpPr/>
          <p:nvPr/>
        </p:nvSpPr>
        <p:spPr>
          <a:xfrm>
            <a:off x="304800" y="5126602"/>
            <a:ext cx="4267200" cy="1552674"/>
          </a:xfrm>
          <a:prstGeom prst="rect">
            <a:avLst/>
          </a:prstGeom>
          <a:solidFill>
            <a:srgbClr val="FFFFFF"/>
          </a:solid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53" name="正方形/長方形 52">
            <a:extLst>
              <a:ext uri="{FF2B5EF4-FFF2-40B4-BE49-F238E27FC236}">
                <a16:creationId xmlns:a16="http://schemas.microsoft.com/office/drawing/2014/main" id="{F2AA4C50-65E1-4E72-B979-B7E7626F02EE}"/>
              </a:ext>
            </a:extLst>
          </p:cNvPr>
          <p:cNvSpPr/>
          <p:nvPr/>
        </p:nvSpPr>
        <p:spPr>
          <a:xfrm>
            <a:off x="4780930" y="5126602"/>
            <a:ext cx="4058270" cy="1552674"/>
          </a:xfrm>
          <a:prstGeom prst="rect">
            <a:avLst/>
          </a:prstGeom>
          <a:solidFill>
            <a:srgbClr val="FFFFFF"/>
          </a:solidFill>
          <a:ln w="5715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14" name="テキスト ボックス 13">
            <a:extLst>
              <a:ext uri="{FF2B5EF4-FFF2-40B4-BE49-F238E27FC236}">
                <a16:creationId xmlns:a16="http://schemas.microsoft.com/office/drawing/2014/main" id="{8D78536B-EE27-4EA7-AECB-6B5C3AE8E243}"/>
              </a:ext>
            </a:extLst>
          </p:cNvPr>
          <p:cNvSpPr txBox="1"/>
          <p:nvPr/>
        </p:nvSpPr>
        <p:spPr>
          <a:xfrm>
            <a:off x="1387172" y="5716776"/>
            <a:ext cx="25237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dirty="0">
                <a:ln>
                  <a:noFill/>
                </a:ln>
                <a:solidFill>
                  <a:schemeClr val="bg1">
                    <a:lumMod val="75000"/>
                  </a:schemeClr>
                </a:solidFill>
                <a:effectLst/>
                <a:uFillTx/>
                <a:latin typeface="Meiryo UI" panose="020B0604030504040204" pitchFamily="50" charset="-128"/>
                <a:ea typeface="Meiryo UI" panose="020B0604030504040204" pitchFamily="50" charset="-128"/>
                <a:sym typeface="Century Gothic"/>
              </a:rPr>
              <a:t>充実していたときの</a:t>
            </a:r>
            <a:r>
              <a:rPr lang="ja-JP" altLang="en-US" sz="1200" dirty="0">
                <a:solidFill>
                  <a:schemeClr val="bg1">
                    <a:lumMod val="75000"/>
                  </a:schemeClr>
                </a:solidFill>
                <a:latin typeface="Meiryo UI" panose="020B0604030504040204" pitchFamily="50" charset="-128"/>
                <a:ea typeface="Meiryo UI" panose="020B0604030504040204" pitchFamily="50" charset="-128"/>
              </a:rPr>
              <a:t>特徴</a:t>
            </a:r>
            <a:endParaRPr kumimoji="0" lang="ja-JP" altLang="en-US" sz="1200" b="0" i="0" u="none" strike="noStrike" cap="none" spc="0" normalizeH="0" baseline="0" dirty="0">
              <a:ln>
                <a:noFill/>
              </a:ln>
              <a:solidFill>
                <a:schemeClr val="bg1">
                  <a:lumMod val="75000"/>
                </a:schemeClr>
              </a:solidFill>
              <a:effectLst/>
              <a:uFillTx/>
              <a:latin typeface="Meiryo UI" panose="020B0604030504040204" pitchFamily="50" charset="-128"/>
              <a:ea typeface="Meiryo UI" panose="020B0604030504040204" pitchFamily="50" charset="-128"/>
              <a:sym typeface="Century Gothic"/>
            </a:endParaRPr>
          </a:p>
        </p:txBody>
      </p:sp>
      <p:sp>
        <p:nvSpPr>
          <p:cNvPr id="54" name="テキスト ボックス 53">
            <a:extLst>
              <a:ext uri="{FF2B5EF4-FFF2-40B4-BE49-F238E27FC236}">
                <a16:creationId xmlns:a16="http://schemas.microsoft.com/office/drawing/2014/main" id="{7085EA46-EE38-4F56-9C51-F20AEB001E7E}"/>
              </a:ext>
            </a:extLst>
          </p:cNvPr>
          <p:cNvSpPr txBox="1"/>
          <p:nvPr/>
        </p:nvSpPr>
        <p:spPr>
          <a:xfrm>
            <a:off x="5737939" y="5716776"/>
            <a:ext cx="25237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dirty="0">
                <a:ln>
                  <a:noFill/>
                </a:ln>
                <a:solidFill>
                  <a:schemeClr val="bg1">
                    <a:lumMod val="75000"/>
                  </a:schemeClr>
                </a:solidFill>
                <a:effectLst/>
                <a:uFillTx/>
                <a:latin typeface="Meiryo UI" panose="020B0604030504040204" pitchFamily="50" charset="-128"/>
                <a:ea typeface="Meiryo UI" panose="020B0604030504040204" pitchFamily="50" charset="-128"/>
                <a:sym typeface="Century Gothic"/>
              </a:rPr>
              <a:t>充実していないときの</a:t>
            </a:r>
            <a:r>
              <a:rPr lang="ja-JP" altLang="en-US" sz="1200" dirty="0">
                <a:solidFill>
                  <a:schemeClr val="bg1">
                    <a:lumMod val="75000"/>
                  </a:schemeClr>
                </a:solidFill>
                <a:latin typeface="Meiryo UI" panose="020B0604030504040204" pitchFamily="50" charset="-128"/>
                <a:ea typeface="Meiryo UI" panose="020B0604030504040204" pitchFamily="50" charset="-128"/>
              </a:rPr>
              <a:t>特徴</a:t>
            </a:r>
            <a:endParaRPr kumimoji="0" lang="ja-JP" altLang="en-US" sz="1200" b="0" i="0" u="none" strike="noStrike" cap="none" spc="0" normalizeH="0" baseline="0" dirty="0">
              <a:ln>
                <a:noFill/>
              </a:ln>
              <a:solidFill>
                <a:schemeClr val="bg1">
                  <a:lumMod val="75000"/>
                </a:schemeClr>
              </a:solidFill>
              <a:effectLst/>
              <a:uFillTx/>
              <a:latin typeface="Meiryo UI" panose="020B0604030504040204" pitchFamily="50" charset="-128"/>
              <a:ea typeface="Meiryo UI" panose="020B0604030504040204" pitchFamily="50" charset="-128"/>
              <a:sym typeface="Century Gothic"/>
            </a:endParaRPr>
          </a:p>
        </p:txBody>
      </p:sp>
      <p:sp>
        <p:nvSpPr>
          <p:cNvPr id="27" name="正方形/長方形 26">
            <a:extLst>
              <a:ext uri="{FF2B5EF4-FFF2-40B4-BE49-F238E27FC236}">
                <a16:creationId xmlns:a16="http://schemas.microsoft.com/office/drawing/2014/main" id="{DCCCC5C5-4C59-4C73-9FE1-4EA407912B44}"/>
              </a:ext>
            </a:extLst>
          </p:cNvPr>
          <p:cNvSpPr/>
          <p:nvPr/>
        </p:nvSpPr>
        <p:spPr>
          <a:xfrm>
            <a:off x="6649723" y="93165"/>
            <a:ext cx="2436572" cy="1492714"/>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ファシリテーター</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は</a:t>
            </a: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モデルになる</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ライフラインチャートを</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作成、説明に使ってください。</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縦軸・横軸はワークの趣旨に</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合わせて変更を推奨します。</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103348622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611560" y="2537000"/>
            <a:ext cx="8303135" cy="120247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fontAlgn="auto">
              <a:lnSpc>
                <a:spcPct val="130000"/>
              </a:lnSpc>
              <a:spcAft>
                <a:spcPts val="0"/>
              </a:spcAft>
              <a:buFont typeface="Arial" charset="0"/>
              <a:buNone/>
            </a:pPr>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「タニモク」をスタートします！</a:t>
            </a:r>
          </a:p>
        </p:txBody>
      </p:sp>
      <p:sp>
        <p:nvSpPr>
          <p:cNvPr id="3" name="スライド番号プレースホルダー 3">
            <a:extLst>
              <a:ext uri="{FF2B5EF4-FFF2-40B4-BE49-F238E27FC236}">
                <a16:creationId xmlns:a16="http://schemas.microsoft.com/office/drawing/2014/main" id="{8CB3C986-FAA0-48E0-B28E-E26EC3697E91}"/>
              </a:ext>
            </a:extLst>
          </p:cNvPr>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Tree>
    <p:extLst>
      <p:ext uri="{BB962C8B-B14F-4D97-AF65-F5344CB8AC3E}">
        <p14:creationId xmlns:p14="http://schemas.microsoft.com/office/powerpoint/2010/main" val="6779149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dirty="0">
              <a:highlight>
                <a:srgbClr val="C0C0C0"/>
              </a:highlight>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5</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4" name="グループ化 33">
            <a:extLst>
              <a:ext uri="{FF2B5EF4-FFF2-40B4-BE49-F238E27FC236}">
                <a16:creationId xmlns:a16="http://schemas.microsoft.com/office/drawing/2014/main" id="{BD57AD38-D4E0-46A3-9651-F39FC0788C39}"/>
              </a:ext>
            </a:extLst>
          </p:cNvPr>
          <p:cNvGrpSpPr/>
          <p:nvPr/>
        </p:nvGrpSpPr>
        <p:grpSpPr>
          <a:xfrm>
            <a:off x="7002539" y="451218"/>
            <a:ext cx="982331" cy="982332"/>
            <a:chOff x="7002539" y="451218"/>
            <a:chExt cx="982331" cy="982332"/>
          </a:xfrm>
        </p:grpSpPr>
        <p:sp>
          <p:nvSpPr>
            <p:cNvPr id="35" name="円/楕円 11">
              <a:extLst>
                <a:ext uri="{FF2B5EF4-FFF2-40B4-BE49-F238E27FC236}">
                  <a16:creationId xmlns:a16="http://schemas.microsoft.com/office/drawing/2014/main" id="{B4B15EA1-F76C-4C70-A2E2-643EF1EC662D}"/>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6" name="テキスト ボックス 8">
              <a:extLst>
                <a:ext uri="{FF2B5EF4-FFF2-40B4-BE49-F238E27FC236}">
                  <a16:creationId xmlns:a16="http://schemas.microsoft.com/office/drawing/2014/main" id="{BC6C3239-1A41-4914-85AC-B5B431572929}"/>
                </a:ext>
              </a:extLst>
            </p:cNvPr>
            <p:cNvSpPr txBox="1"/>
            <p:nvPr/>
          </p:nvSpPr>
          <p:spPr>
            <a:xfrm>
              <a:off x="7078192" y="656192"/>
              <a:ext cx="886595"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dirty="0"/>
                <a:t>1</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25879434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2" name="グループ化 31">
            <a:extLst>
              <a:ext uri="{FF2B5EF4-FFF2-40B4-BE49-F238E27FC236}">
                <a16:creationId xmlns:a16="http://schemas.microsoft.com/office/drawing/2014/main" id="{C8FF0C16-4E89-4A93-A800-1783CAE7332B}"/>
              </a:ext>
            </a:extLst>
          </p:cNvPr>
          <p:cNvGrpSpPr/>
          <p:nvPr/>
        </p:nvGrpSpPr>
        <p:grpSpPr>
          <a:xfrm>
            <a:off x="7002539" y="451218"/>
            <a:ext cx="982331" cy="982332"/>
            <a:chOff x="7002539" y="451218"/>
            <a:chExt cx="982331" cy="982332"/>
          </a:xfrm>
        </p:grpSpPr>
        <p:sp>
          <p:nvSpPr>
            <p:cNvPr id="33" name="円/楕円 11">
              <a:extLst>
                <a:ext uri="{FF2B5EF4-FFF2-40B4-BE49-F238E27FC236}">
                  <a16:creationId xmlns:a16="http://schemas.microsoft.com/office/drawing/2014/main" id="{A956AAE8-880D-47F2-99E1-11099B555BC3}"/>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4" name="テキスト ボックス 8">
              <a:extLst>
                <a:ext uri="{FF2B5EF4-FFF2-40B4-BE49-F238E27FC236}">
                  <a16:creationId xmlns:a16="http://schemas.microsoft.com/office/drawing/2014/main" id="{CDCB1CF4-5467-4AAB-B1CD-B8DB7BDA02D7}"/>
                </a:ext>
              </a:extLst>
            </p:cNvPr>
            <p:cNvSpPr txBox="1"/>
            <p:nvPr/>
          </p:nvSpPr>
          <p:spPr>
            <a:xfrm>
              <a:off x="7078192" y="656192"/>
              <a:ext cx="886595"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dirty="0"/>
                <a:t>1</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1172752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CB511E8-70A5-0046-9CB5-944BD5A78605}"/>
              </a:ext>
            </a:extLst>
          </p:cNvPr>
          <p:cNvGrpSpPr/>
          <p:nvPr/>
        </p:nvGrpSpPr>
        <p:grpSpPr>
          <a:xfrm>
            <a:off x="827584" y="746029"/>
            <a:ext cx="3507484" cy="796337"/>
            <a:chOff x="827584" y="683334"/>
            <a:chExt cx="3507484" cy="796337"/>
          </a:xfrm>
        </p:grpSpPr>
        <p:grpSp>
          <p:nvGrpSpPr>
            <p:cNvPr id="22" name="グループ化 21">
              <a:extLst>
                <a:ext uri="{FF2B5EF4-FFF2-40B4-BE49-F238E27FC236}">
                  <a16:creationId xmlns:a16="http://schemas.microsoft.com/office/drawing/2014/main" id="{2A6B388F-F866-DC4A-A16E-E6DB87915AC1}"/>
                </a:ext>
              </a:extLst>
            </p:cNvPr>
            <p:cNvGrpSpPr/>
            <p:nvPr/>
          </p:nvGrpSpPr>
          <p:grpSpPr>
            <a:xfrm>
              <a:off x="827584" y="683334"/>
              <a:ext cx="3507484" cy="796337"/>
              <a:chOff x="961259" y="987115"/>
              <a:chExt cx="1484229" cy="749848"/>
            </a:xfrm>
          </p:grpSpPr>
          <p:sp>
            <p:nvSpPr>
              <p:cNvPr id="24" name="正方形/長方形 23">
                <a:extLst>
                  <a:ext uri="{FF2B5EF4-FFF2-40B4-BE49-F238E27FC236}">
                    <a16:creationId xmlns:a16="http://schemas.microsoft.com/office/drawing/2014/main" id="{AF63FD78-1B8E-1844-9EAA-F73DA41E2B01}"/>
                  </a:ext>
                </a:extLst>
              </p:cNvPr>
              <p:cNvSpPr/>
              <p:nvPr/>
            </p:nvSpPr>
            <p:spPr>
              <a:xfrm>
                <a:off x="961259" y="987115"/>
                <a:ext cx="1484229" cy="612000"/>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815695D4-93D9-6540-90B4-AEA30B93FE10}"/>
                  </a:ext>
                </a:extLst>
              </p:cNvPr>
              <p:cNvSpPr/>
              <p:nvPr/>
            </p:nvSpPr>
            <p:spPr>
              <a:xfrm>
                <a:off x="1283797" y="1493123"/>
                <a:ext cx="305840" cy="243840"/>
              </a:xfrm>
              <a:custGeom>
                <a:avLst/>
                <a:gdLst>
                  <a:gd name="connsiteX0" fmla="*/ 0 w 243840"/>
                  <a:gd name="connsiteY0" fmla="*/ 0 h 243840"/>
                  <a:gd name="connsiteX1" fmla="*/ 243840 w 243840"/>
                  <a:gd name="connsiteY1" fmla="*/ 243840 h 243840"/>
                  <a:gd name="connsiteX2" fmla="*/ 182880 w 243840"/>
                  <a:gd name="connsiteY2" fmla="*/ 0 h 243840"/>
                  <a:gd name="connsiteX3" fmla="*/ 0 w 243840"/>
                  <a:gd name="connsiteY3" fmla="*/ 0 h 243840"/>
                </a:gdLst>
                <a:ahLst/>
                <a:cxnLst>
                  <a:cxn ang="0">
                    <a:pos x="connsiteX0" y="connsiteY0"/>
                  </a:cxn>
                  <a:cxn ang="0">
                    <a:pos x="connsiteX1" y="connsiteY1"/>
                  </a:cxn>
                  <a:cxn ang="0">
                    <a:pos x="connsiteX2" y="connsiteY2"/>
                  </a:cxn>
                  <a:cxn ang="0">
                    <a:pos x="connsiteX3" y="connsiteY3"/>
                  </a:cxn>
                </a:cxnLst>
                <a:rect l="l" t="t" r="r" b="b"/>
                <a:pathLst>
                  <a:path w="243840" h="243840">
                    <a:moveTo>
                      <a:pt x="0" y="0"/>
                    </a:moveTo>
                    <a:lnTo>
                      <a:pt x="243840" y="243840"/>
                    </a:lnTo>
                    <a:lnTo>
                      <a:pt x="182880" y="0"/>
                    </a:lnTo>
                    <a:lnTo>
                      <a:pt x="0" y="0"/>
                    </a:lnTo>
                    <a:close/>
                  </a:path>
                </a:pathLst>
              </a:cu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F582E8C5-8CCB-4449-9636-41B746BD3903}"/>
                </a:ext>
              </a:extLst>
            </p:cNvPr>
            <p:cNvSpPr txBox="1"/>
            <p:nvPr/>
          </p:nvSpPr>
          <p:spPr>
            <a:xfrm>
              <a:off x="1053142" y="799604"/>
              <a:ext cx="3281926" cy="400110"/>
            </a:xfrm>
            <a:prstGeom prst="rect">
              <a:avLst/>
            </a:prstGeom>
            <a:noFill/>
          </p:spPr>
          <p:txBody>
            <a:bodyPr wrap="square" rtlCol="0" anchor="ctr">
              <a:spAutoFit/>
            </a:bodyPr>
            <a:lstStyle/>
            <a:p>
              <a:r>
                <a:rPr lang="ja-JP" altLang="en-US" sz="2000" b="1" spc="180" dirty="0">
                  <a:solidFill>
                    <a:schemeClr val="bg1"/>
                  </a:solidFill>
                  <a:latin typeface="Meiryo UI" panose="020B0604030504040204" pitchFamily="34" charset="-128"/>
                  <a:ea typeface="Meiryo UI" panose="020B0604030504040204" pitchFamily="34" charset="-128"/>
                </a:rPr>
                <a:t>価値観を深掘りする質問</a:t>
              </a:r>
            </a:p>
          </p:txBody>
        </p:sp>
      </p:grpSp>
      <p:sp>
        <p:nvSpPr>
          <p:cNvPr id="27" name="テキスト ボックス 26">
            <a:extLst>
              <a:ext uri="{FF2B5EF4-FFF2-40B4-BE49-F238E27FC236}">
                <a16:creationId xmlns:a16="http://schemas.microsoft.com/office/drawing/2014/main" id="{CEADC4C6-40EB-F04A-B16C-0150644917DA}"/>
              </a:ext>
            </a:extLst>
          </p:cNvPr>
          <p:cNvSpPr txBox="1"/>
          <p:nvPr/>
        </p:nvSpPr>
        <p:spPr>
          <a:xfrm>
            <a:off x="1398757" y="1960055"/>
            <a:ext cx="7075622" cy="507831"/>
          </a:xfrm>
          <a:prstGeom prst="rect">
            <a:avLst/>
          </a:prstGeom>
          <a:noFill/>
        </p:spPr>
        <p:txBody>
          <a:bodyPr wrap="square" rtlCol="0">
            <a:spAutoFit/>
          </a:bodyPr>
          <a:lstStyle/>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満足感・充実感が「高いとき」にはどんな傾向がありますか？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7ABA83B9-DAC7-6A4F-8B75-6A439A155283}"/>
              </a:ext>
            </a:extLst>
          </p:cNvPr>
          <p:cNvSpPr txBox="1"/>
          <p:nvPr/>
        </p:nvSpPr>
        <p:spPr>
          <a:xfrm>
            <a:off x="827584" y="1819814"/>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CEADC4C6-40EB-F04A-B16C-0150644917DA}"/>
              </a:ext>
            </a:extLst>
          </p:cNvPr>
          <p:cNvSpPr txBox="1"/>
          <p:nvPr/>
        </p:nvSpPr>
        <p:spPr>
          <a:xfrm>
            <a:off x="1398757" y="2469156"/>
            <a:ext cx="7075622" cy="507831"/>
          </a:xfrm>
          <a:prstGeom prst="rect">
            <a:avLst/>
          </a:prstGeom>
          <a:noFill/>
        </p:spPr>
        <p:txBody>
          <a:bodyPr wrap="square" rtlCol="0">
            <a:spAutoFit/>
          </a:bodyPr>
          <a:lstStyle/>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満足感・充実感が「低いとき」にはどんな傾向がありますか？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7ABA83B9-DAC7-6A4F-8B75-6A439A155283}"/>
              </a:ext>
            </a:extLst>
          </p:cNvPr>
          <p:cNvSpPr txBox="1"/>
          <p:nvPr/>
        </p:nvSpPr>
        <p:spPr>
          <a:xfrm>
            <a:off x="827584" y="2371340"/>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テキスト ボックス 46">
            <a:extLst>
              <a:ext uri="{FF2B5EF4-FFF2-40B4-BE49-F238E27FC236}">
                <a16:creationId xmlns:a16="http://schemas.microsoft.com/office/drawing/2014/main" id="{CEADC4C6-40EB-F04A-B16C-0150644917DA}"/>
              </a:ext>
            </a:extLst>
          </p:cNvPr>
          <p:cNvSpPr txBox="1"/>
          <p:nvPr/>
        </p:nvSpPr>
        <p:spPr>
          <a:xfrm>
            <a:off x="1398756" y="3026834"/>
            <a:ext cx="7075623" cy="507831"/>
          </a:xfrm>
          <a:prstGeom prst="rect">
            <a:avLst/>
          </a:prstGeom>
          <a:noFill/>
        </p:spPr>
        <p:txBody>
          <a:bodyPr wrap="square" rtlCol="0">
            <a:spAutoFit/>
          </a:bodyPr>
          <a:lstStyle/>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困難が目の前にあったとき、あなたを奮い立たせてきたものは何ですか？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7ABA83B9-DAC7-6A4F-8B75-6A439A155283}"/>
              </a:ext>
            </a:extLst>
          </p:cNvPr>
          <p:cNvSpPr txBox="1"/>
          <p:nvPr/>
        </p:nvSpPr>
        <p:spPr>
          <a:xfrm>
            <a:off x="827584" y="2929018"/>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9" name="テキスト ボックス 48">
            <a:extLst>
              <a:ext uri="{FF2B5EF4-FFF2-40B4-BE49-F238E27FC236}">
                <a16:creationId xmlns:a16="http://schemas.microsoft.com/office/drawing/2014/main" id="{CEADC4C6-40EB-F04A-B16C-0150644917DA}"/>
              </a:ext>
            </a:extLst>
          </p:cNvPr>
          <p:cNvSpPr txBox="1"/>
          <p:nvPr/>
        </p:nvSpPr>
        <p:spPr>
          <a:xfrm>
            <a:off x="1398756" y="3538878"/>
            <a:ext cx="7075623" cy="2080954"/>
          </a:xfrm>
          <a:prstGeom prst="rect">
            <a:avLst/>
          </a:prstGeom>
          <a:noFill/>
        </p:spPr>
        <p:txBody>
          <a:bodyPr wrap="square" rtlCol="0">
            <a:spAutoFit/>
          </a:bodyPr>
          <a:lstStyle/>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最近あった、感動したこと。喜びに溢れたことは何ですか？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自分がやる意味、貢献できていると感じるのはどんなときですか？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あなたが恐れている、人生の「失敗」とは何ですか？</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Aft>
                <a:spcPts val="1000"/>
              </a:spcAft>
            </a:pPr>
            <a:r>
              <a:rPr lang="ja-JP" altLang="en-US" sz="1800" spc="130" dirty="0">
                <a:latin typeface="Meiryo UI" panose="020B0604030504040204" pitchFamily="50" charset="-128"/>
                <a:ea typeface="Meiryo UI" panose="020B0604030504040204" pitchFamily="50" charset="-128"/>
                <a:cs typeface="Meiryo UI" panose="020B0604030504040204" pitchFamily="50" charset="-128"/>
              </a:rPr>
              <a:t>入社の動機をぜひ教えてください。</a:t>
            </a:r>
            <a:endParaRPr lang="en-US" altLang="ja-JP" sz="1800" spc="1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a:extLst>
              <a:ext uri="{FF2B5EF4-FFF2-40B4-BE49-F238E27FC236}">
                <a16:creationId xmlns:a16="http://schemas.microsoft.com/office/drawing/2014/main" id="{7ABA83B9-DAC7-6A4F-8B75-6A439A155283}"/>
              </a:ext>
            </a:extLst>
          </p:cNvPr>
          <p:cNvSpPr txBox="1"/>
          <p:nvPr/>
        </p:nvSpPr>
        <p:spPr>
          <a:xfrm>
            <a:off x="827584" y="3441062"/>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1" name="テキスト ボックス 50">
            <a:extLst>
              <a:ext uri="{FF2B5EF4-FFF2-40B4-BE49-F238E27FC236}">
                <a16:creationId xmlns:a16="http://schemas.microsoft.com/office/drawing/2014/main" id="{7ABA83B9-DAC7-6A4F-8B75-6A439A155283}"/>
              </a:ext>
            </a:extLst>
          </p:cNvPr>
          <p:cNvSpPr txBox="1"/>
          <p:nvPr/>
        </p:nvSpPr>
        <p:spPr>
          <a:xfrm>
            <a:off x="827584" y="3959369"/>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テキスト ボックス 51">
            <a:extLst>
              <a:ext uri="{FF2B5EF4-FFF2-40B4-BE49-F238E27FC236}">
                <a16:creationId xmlns:a16="http://schemas.microsoft.com/office/drawing/2014/main" id="{7ABA83B9-DAC7-6A4F-8B75-6A439A155283}"/>
              </a:ext>
            </a:extLst>
          </p:cNvPr>
          <p:cNvSpPr txBox="1"/>
          <p:nvPr/>
        </p:nvSpPr>
        <p:spPr>
          <a:xfrm>
            <a:off x="827584" y="4522387"/>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テキスト ボックス 18">
            <a:extLst>
              <a:ext uri="{FF2B5EF4-FFF2-40B4-BE49-F238E27FC236}">
                <a16:creationId xmlns:a16="http://schemas.microsoft.com/office/drawing/2014/main" id="{A4A5C3BD-4EDD-465D-9BD5-661C64984CD8}"/>
              </a:ext>
            </a:extLst>
          </p:cNvPr>
          <p:cNvSpPr txBox="1"/>
          <p:nvPr/>
        </p:nvSpPr>
        <p:spPr>
          <a:xfrm>
            <a:off x="827584" y="5050579"/>
            <a:ext cx="481042" cy="738664"/>
          </a:xfrm>
          <a:prstGeom prst="rect">
            <a:avLst/>
          </a:prstGeom>
          <a:noFill/>
        </p:spPr>
        <p:txBody>
          <a:bodyPr wrap="square" rtlCol="0">
            <a:spAutoFit/>
          </a:bodyPr>
          <a:lstStyle/>
          <a:p>
            <a:pPr>
              <a:lnSpc>
                <a:spcPct val="150000"/>
              </a:lnSpc>
              <a:spcAft>
                <a:spcPts val="1000"/>
              </a:spcAft>
            </a:pPr>
            <a:r>
              <a:rPr lang="ja-JP" altLang="en-US" sz="28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82184421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2" name="グループ化 31">
            <a:extLst>
              <a:ext uri="{FF2B5EF4-FFF2-40B4-BE49-F238E27FC236}">
                <a16:creationId xmlns:a16="http://schemas.microsoft.com/office/drawing/2014/main" id="{C4A87B9F-0C73-45D6-BA1B-DFE18516E5C7}"/>
              </a:ext>
            </a:extLst>
          </p:cNvPr>
          <p:cNvGrpSpPr/>
          <p:nvPr/>
        </p:nvGrpSpPr>
        <p:grpSpPr>
          <a:xfrm>
            <a:off x="7002539" y="451218"/>
            <a:ext cx="982331" cy="982332"/>
            <a:chOff x="7002539" y="451218"/>
            <a:chExt cx="982331" cy="982332"/>
          </a:xfrm>
        </p:grpSpPr>
        <p:sp>
          <p:nvSpPr>
            <p:cNvPr id="33" name="円/楕円 11">
              <a:extLst>
                <a:ext uri="{FF2B5EF4-FFF2-40B4-BE49-F238E27FC236}">
                  <a16:creationId xmlns:a16="http://schemas.microsoft.com/office/drawing/2014/main" id="{1EBD0B11-F0C2-40CE-B143-F56DAF3555C0}"/>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4" name="テキスト ボックス 8">
              <a:extLst>
                <a:ext uri="{FF2B5EF4-FFF2-40B4-BE49-F238E27FC236}">
                  <a16:creationId xmlns:a16="http://schemas.microsoft.com/office/drawing/2014/main" id="{77BA4583-BC8E-40CC-BF5E-AA826899619B}"/>
                </a:ext>
              </a:extLst>
            </p:cNvPr>
            <p:cNvSpPr txBox="1"/>
            <p:nvPr/>
          </p:nvSpPr>
          <p:spPr>
            <a:xfrm>
              <a:off x="7078192" y="656192"/>
              <a:ext cx="886595"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dirty="0"/>
                <a:t>1</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1173215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6F3B0C0-8855-F749-A2FE-6ED0150E5004}"/>
              </a:ext>
            </a:extLst>
          </p:cNvPr>
          <p:cNvGrpSpPr/>
          <p:nvPr/>
        </p:nvGrpSpPr>
        <p:grpSpPr>
          <a:xfrm>
            <a:off x="1970312" y="1839686"/>
            <a:ext cx="5203377" cy="2917372"/>
            <a:chOff x="1807029" y="1839686"/>
            <a:chExt cx="5203377" cy="2917372"/>
          </a:xfrm>
        </p:grpSpPr>
        <p:sp>
          <p:nvSpPr>
            <p:cNvPr id="20" name="正方形/長方形 19">
              <a:extLst>
                <a:ext uri="{FF2B5EF4-FFF2-40B4-BE49-F238E27FC236}">
                  <a16:creationId xmlns:a16="http://schemas.microsoft.com/office/drawing/2014/main" id="{74A635B0-5952-B644-B905-9643408ED10C}"/>
                </a:ext>
              </a:extLst>
            </p:cNvPr>
            <p:cNvSpPr/>
            <p:nvPr/>
          </p:nvSpPr>
          <p:spPr>
            <a:xfrm>
              <a:off x="1807029" y="1839686"/>
              <a:ext cx="5203377" cy="2917372"/>
            </a:xfrm>
            <a:prstGeom prst="rect">
              <a:avLst/>
            </a:prstGeom>
            <a:noFill/>
            <a:ln w="88900">
              <a:solidFill>
                <a:srgbClr val="E7E8E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highlight>
                  <a:srgbClr val="D7D8DC"/>
                </a:highlight>
                <a:uLnTx/>
                <a:uFillTx/>
                <a:latin typeface="Century Gothic" panose="020F0302020204030204"/>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CCF8FCEA-5CFC-4D44-A77D-322623C24181}"/>
                </a:ext>
              </a:extLst>
            </p:cNvPr>
            <p:cNvSpPr txBox="1"/>
            <p:nvPr/>
          </p:nvSpPr>
          <p:spPr>
            <a:xfrm>
              <a:off x="4534197" y="2542275"/>
              <a:ext cx="2019004" cy="502702"/>
            </a:xfrm>
            <a:prstGeom prst="rect">
              <a:avLst/>
            </a:prstGeom>
            <a:noFill/>
          </p:spPr>
          <p:txBody>
            <a:bodyPr wrap="square" rIns="0" rtlCol="0" anchor="ctr">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3000" b="1" i="0" u="none" strike="noStrike" kern="1200" cap="none" spc="18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谷目</a:t>
              </a:r>
              <a:r>
                <a:rPr kumimoji="1" lang="en-US" altLang="ja-JP" sz="3000" b="1" i="0" u="none" strike="noStrike" kern="1200" cap="none" spc="18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3000" b="1" i="0" u="none" strike="noStrike" kern="1200" cap="none" spc="18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太郎</a:t>
              </a:r>
              <a:endParaRPr kumimoji="1" lang="en-US" altLang="ja-JP" sz="3000" b="1" i="0" u="none" strike="noStrike" kern="1200" cap="none" spc="18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14" name="テキスト ボックス 13">
              <a:extLst>
                <a:ext uri="{FF2B5EF4-FFF2-40B4-BE49-F238E27FC236}">
                  <a16:creationId xmlns:a16="http://schemas.microsoft.com/office/drawing/2014/main" id="{0C31F0F2-93CE-8A4A-B23E-3A9B92FC4041}"/>
                </a:ext>
              </a:extLst>
            </p:cNvPr>
            <p:cNvSpPr txBox="1"/>
            <p:nvPr/>
          </p:nvSpPr>
          <p:spPr>
            <a:xfrm>
              <a:off x="4609329" y="1957555"/>
              <a:ext cx="1664688" cy="440826"/>
            </a:xfrm>
            <a:prstGeom prst="rect">
              <a:avLst/>
            </a:prstGeom>
            <a:noFill/>
          </p:spPr>
          <p:txBody>
            <a:bodyPr wrap="square" lIns="0" rIns="0" rtlCol="0" anchor="ctr">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1400" b="0" i="0" u="none" strike="noStrike" kern="1000" cap="none" spc="50" normalizeH="0" baseline="0" noProof="0" dirty="0">
                  <a:ln>
                    <a:noFill/>
                  </a:ln>
                  <a:solidFill>
                    <a:prstClr val="black">
                      <a:lumMod val="50000"/>
                      <a:lumOff val="50000"/>
                    </a:prstClr>
                  </a:solidFill>
                  <a:effectLst/>
                  <a:uLnTx/>
                  <a:uFillTx/>
                  <a:latin typeface="Meiryo UI" panose="020B0604030504040204" pitchFamily="34" charset="-128"/>
                  <a:ea typeface="Meiryo UI" panose="020B0604030504040204" pitchFamily="34" charset="-128"/>
                  <a:cs typeface="+mn-cs"/>
                </a:rPr>
                <a:t>ファシリテータ</a:t>
              </a:r>
            </a:p>
          </p:txBody>
        </p:sp>
        <p:sp>
          <p:nvSpPr>
            <p:cNvPr id="18" name="テキスト ボックス 17">
              <a:extLst>
                <a:ext uri="{FF2B5EF4-FFF2-40B4-BE49-F238E27FC236}">
                  <a16:creationId xmlns:a16="http://schemas.microsoft.com/office/drawing/2014/main" id="{2785C01A-8172-5942-995C-A5544C14327A}"/>
                </a:ext>
              </a:extLst>
            </p:cNvPr>
            <p:cNvSpPr txBox="1"/>
            <p:nvPr/>
          </p:nvSpPr>
          <p:spPr>
            <a:xfrm>
              <a:off x="4641987" y="3240820"/>
              <a:ext cx="1726156" cy="290913"/>
            </a:xfrm>
            <a:prstGeom prst="rect">
              <a:avLst/>
            </a:prstGeom>
            <a:noFill/>
          </p:spPr>
          <p:txBody>
            <a:bodyPr wrap="square" lIns="0" rIns="0"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000" cap="none" spc="0" normalizeH="0" baseline="0" noProof="0">
                  <a:ln>
                    <a:noFill/>
                  </a:ln>
                  <a:solidFill>
                    <a:srgbClr val="49B0C1"/>
                  </a:solidFill>
                  <a:effectLst/>
                  <a:uLnTx/>
                  <a:uFillTx/>
                  <a:latin typeface="Meiryo UI" panose="020B0604030504040204" pitchFamily="34" charset="-128"/>
                  <a:ea typeface="Meiryo UI" panose="020B0604030504040204" pitchFamily="34" charset="-128"/>
                  <a:cs typeface="+mn-cs"/>
                </a:rPr>
                <a:t>簡単な自己紹介文を入れましょう。</a:t>
              </a:r>
              <a:endParaRPr kumimoji="1" lang="en-US" altLang="ja-JP" sz="1000" b="0" i="0" u="none" strike="noStrike" kern="1000" cap="none" spc="0" normalizeH="0" baseline="0" noProof="0" dirty="0">
                <a:ln>
                  <a:noFill/>
                </a:ln>
                <a:solidFill>
                  <a:srgbClr val="49B0C1"/>
                </a:solidFill>
                <a:effectLst/>
                <a:uLnTx/>
                <a:uFillTx/>
                <a:latin typeface="Meiryo UI" panose="020B0604030504040204" pitchFamily="34" charset="-128"/>
                <a:ea typeface="Meiryo UI" panose="020B0604030504040204" pitchFamily="34" charset="-128"/>
                <a:cs typeface="+mn-cs"/>
              </a:endParaRPr>
            </a:p>
          </p:txBody>
        </p:sp>
        <p:cxnSp>
          <p:nvCxnSpPr>
            <p:cNvPr id="8" name="直線コネクタ 7">
              <a:extLst>
                <a:ext uri="{FF2B5EF4-FFF2-40B4-BE49-F238E27FC236}">
                  <a16:creationId xmlns:a16="http://schemas.microsoft.com/office/drawing/2014/main" id="{7EFC16FD-2B57-BF41-8DB5-E1D7FCEE40CE}"/>
                </a:ext>
              </a:extLst>
            </p:cNvPr>
            <p:cNvCxnSpPr>
              <a:cxnSpLocks/>
            </p:cNvCxnSpPr>
            <p:nvPr/>
          </p:nvCxnSpPr>
          <p:spPr>
            <a:xfrm>
              <a:off x="4631101" y="3054755"/>
              <a:ext cx="1737042"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grpSp>
      <p:sp>
        <p:nvSpPr>
          <p:cNvPr id="3" name="正方形/長方形 2"/>
          <p:cNvSpPr/>
          <p:nvPr/>
        </p:nvSpPr>
        <p:spPr>
          <a:xfrm>
            <a:off x="2197289" y="2060812"/>
            <a:ext cx="2445599" cy="24565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entury Gothic" panose="020F0302020204030204"/>
                <a:ea typeface="メイリオ" panose="020B0604030504040204" pitchFamily="50" charset="-128"/>
                <a:cs typeface="+mn-cs"/>
              </a:rPr>
              <a:t>写真</a:t>
            </a:r>
          </a:p>
        </p:txBody>
      </p:sp>
    </p:spTree>
    <p:extLst>
      <p:ext uri="{BB962C8B-B14F-4D97-AF65-F5344CB8AC3E}">
        <p14:creationId xmlns:p14="http://schemas.microsoft.com/office/powerpoint/2010/main" val="186174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79513" y="1844824"/>
            <a:ext cx="4248472" cy="30111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p:nvSpPr>
        <p:spPr>
          <a:xfrm>
            <a:off x="364350" y="2012250"/>
            <a:ext cx="126188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矢印コネクタ 22"/>
          <p:cNvCxnSpPr/>
          <p:nvPr/>
        </p:nvCxnSpPr>
        <p:spPr>
          <a:xfrm>
            <a:off x="483728" y="2278944"/>
            <a:ext cx="0" cy="2103301"/>
          </a:xfrm>
          <a:prstGeom prst="straightConnector1">
            <a:avLst/>
          </a:prstGeom>
          <a:ln w="63500">
            <a:solidFill>
              <a:schemeClr val="tx1"/>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483728" y="3263814"/>
            <a:ext cx="3336771" cy="0"/>
          </a:xfrm>
          <a:prstGeom prst="straightConnector1">
            <a:avLst/>
          </a:prstGeom>
          <a:ln w="63500">
            <a:solidFill>
              <a:schemeClr val="tx1"/>
            </a:solidFill>
            <a:miter lim="80000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03106" y="2278944"/>
            <a:ext cx="3217392"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03106" y="4372672"/>
            <a:ext cx="3217392"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03106" y="3801016"/>
            <a:ext cx="3217392"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03106" y="2786301"/>
            <a:ext cx="3217392"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64350" y="4412089"/>
            <a:ext cx="126188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565483" y="3325410"/>
            <a:ext cx="652743" cy="307777"/>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Time</a:t>
            </a:r>
          </a:p>
        </p:txBody>
      </p:sp>
      <p:sp>
        <p:nvSpPr>
          <p:cNvPr id="32" name="フリーフォーム 31"/>
          <p:cNvSpPr/>
          <p:nvPr/>
        </p:nvSpPr>
        <p:spPr>
          <a:xfrm>
            <a:off x="764275" y="2475660"/>
            <a:ext cx="3011719" cy="1565699"/>
          </a:xfrm>
          <a:custGeom>
            <a:avLst/>
            <a:gdLst>
              <a:gd name="connsiteX0" fmla="*/ 0 w 3011719"/>
              <a:gd name="connsiteY0" fmla="*/ 567791 h 1565699"/>
              <a:gd name="connsiteX1" fmla="*/ 341194 w 3011719"/>
              <a:gd name="connsiteY1" fmla="*/ 35528 h 1565699"/>
              <a:gd name="connsiteX2" fmla="*/ 641444 w 3011719"/>
              <a:gd name="connsiteY2" fmla="*/ 1454895 h 1565699"/>
              <a:gd name="connsiteX3" fmla="*/ 1023582 w 3011719"/>
              <a:gd name="connsiteY3" fmla="*/ 1332065 h 1565699"/>
              <a:gd name="connsiteX4" fmla="*/ 1514901 w 3011719"/>
              <a:gd name="connsiteY4" fmla="*/ 212949 h 1565699"/>
              <a:gd name="connsiteX5" fmla="*/ 1978925 w 3011719"/>
              <a:gd name="connsiteY5" fmla="*/ 1168292 h 1565699"/>
              <a:gd name="connsiteX6" fmla="*/ 2879677 w 3011719"/>
              <a:gd name="connsiteY6" fmla="*/ 513200 h 1565699"/>
              <a:gd name="connsiteX7" fmla="*/ 2988859 w 3011719"/>
              <a:gd name="connsiteY7" fmla="*/ 417665 h 156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719" h="1565699">
                <a:moveTo>
                  <a:pt x="0" y="567791"/>
                </a:moveTo>
                <a:cubicBezTo>
                  <a:pt x="117143" y="227734"/>
                  <a:pt x="234287" y="-112323"/>
                  <a:pt x="341194" y="35528"/>
                </a:cubicBezTo>
                <a:cubicBezTo>
                  <a:pt x="448101" y="183379"/>
                  <a:pt x="527713" y="1238806"/>
                  <a:pt x="641444" y="1454895"/>
                </a:cubicBezTo>
                <a:cubicBezTo>
                  <a:pt x="755175" y="1670985"/>
                  <a:pt x="878006" y="1539056"/>
                  <a:pt x="1023582" y="1332065"/>
                </a:cubicBezTo>
                <a:cubicBezTo>
                  <a:pt x="1169158" y="1125074"/>
                  <a:pt x="1355677" y="240244"/>
                  <a:pt x="1514901" y="212949"/>
                </a:cubicBezTo>
                <a:cubicBezTo>
                  <a:pt x="1674125" y="185654"/>
                  <a:pt x="1751462" y="1118250"/>
                  <a:pt x="1978925" y="1168292"/>
                </a:cubicBezTo>
                <a:cubicBezTo>
                  <a:pt x="2206388" y="1218334"/>
                  <a:pt x="2711355" y="638304"/>
                  <a:pt x="2879677" y="513200"/>
                </a:cubicBezTo>
                <a:cubicBezTo>
                  <a:pt x="3047999" y="388096"/>
                  <a:pt x="3018429" y="402880"/>
                  <a:pt x="2988859" y="417665"/>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0337DC2-4885-41F3-98C7-0E91676D193A}"/>
              </a:ext>
            </a:extLst>
          </p:cNvPr>
          <p:cNvSpPr/>
          <p:nvPr/>
        </p:nvSpPr>
        <p:spPr>
          <a:xfrm>
            <a:off x="7116078" y="136251"/>
            <a:ext cx="1940989" cy="492440"/>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任意</a:t>
            </a:r>
            <a:endParaRPr kumimoji="0" lang="en-US" altLang="ja-JP" sz="1300" b="0" i="0" u="none" strike="noStrike" cap="none" spc="0" normalizeH="0" baseline="0" dirty="0">
              <a:ln>
                <a:noFill/>
              </a:ln>
              <a:solidFill>
                <a:srgbClr val="000000"/>
              </a:solidFill>
              <a:effectLst/>
              <a:uFillTx/>
              <a:latin typeface="Century Gothic"/>
              <a:ea typeface="Century Gothic"/>
              <a:cs typeface="Century Gothic"/>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t>スライド</a:t>
            </a:r>
            <a:endParaRPr kumimoji="0" lang="en-US" altLang="ja-JP" sz="13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1805524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79513" y="1844824"/>
            <a:ext cx="4248472" cy="30111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364350" y="2012250"/>
            <a:ext cx="126188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p:nvPr/>
        </p:nvCxnSpPr>
        <p:spPr>
          <a:xfrm>
            <a:off x="483728" y="2278944"/>
            <a:ext cx="0" cy="2103301"/>
          </a:xfrm>
          <a:prstGeom prst="straightConnector1">
            <a:avLst/>
          </a:prstGeom>
          <a:ln w="63500">
            <a:solidFill>
              <a:schemeClr val="tx1"/>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03106" y="2278944"/>
            <a:ext cx="3217392"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03106" y="4372672"/>
            <a:ext cx="3217392" cy="0"/>
          </a:xfrm>
          <a:prstGeom prst="line">
            <a:avLst/>
          </a:prstGeom>
          <a:ln w="317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603106" y="3801016"/>
            <a:ext cx="3217392"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03106" y="2786301"/>
            <a:ext cx="3217392" cy="0"/>
          </a:xfrm>
          <a:prstGeom prst="line">
            <a:avLst/>
          </a:prstGeom>
          <a:ln w="6350" cap="rnd">
            <a:solidFill>
              <a:schemeClr val="tx1">
                <a:lumMod val="50000"/>
                <a:lumOff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364350" y="4412089"/>
            <a:ext cx="126188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充実度（－）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矢印コネクタ 69"/>
          <p:cNvCxnSpPr/>
          <p:nvPr/>
        </p:nvCxnSpPr>
        <p:spPr>
          <a:xfrm flipH="1">
            <a:off x="5004048" y="3263814"/>
            <a:ext cx="3336771" cy="0"/>
          </a:xfrm>
          <a:prstGeom prst="straightConnector1">
            <a:avLst/>
          </a:prstGeom>
          <a:ln w="63500">
            <a:solidFill>
              <a:schemeClr val="tx1"/>
            </a:solidFill>
            <a:miter lim="8000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8085803" y="3325410"/>
            <a:ext cx="877163" cy="369332"/>
          </a:xfrm>
          <a:prstGeom prst="rect">
            <a:avLst/>
          </a:prstGeom>
        </p:spPr>
        <p:txBody>
          <a:bodyPr wrap="none">
            <a:spAutoFit/>
          </a:bodyPr>
          <a:lstStyle/>
          <a:p>
            <a:r>
              <a:rPr lang="ja-JP" altLang="en-US" sz="1800" b="1">
                <a:latin typeface="Meiryo UI" panose="020B0604030504040204" pitchFamily="50" charset="-128"/>
                <a:ea typeface="Meiryo UI" panose="020B0604030504040204" pitchFamily="50" charset="-128"/>
                <a:cs typeface="Meiryo UI" panose="020B0604030504040204" pitchFamily="50" charset="-128"/>
              </a:rPr>
              <a:t>３年後</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flipH="1">
            <a:off x="483727" y="3263814"/>
            <a:ext cx="3336771" cy="0"/>
          </a:xfrm>
          <a:prstGeom prst="straightConnector1">
            <a:avLst/>
          </a:prstGeom>
          <a:ln w="63500">
            <a:solidFill>
              <a:schemeClr val="tx1"/>
            </a:solidFill>
            <a:miter lim="8000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3565483" y="3325410"/>
            <a:ext cx="652743" cy="307777"/>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Time</a:t>
            </a:r>
          </a:p>
        </p:txBody>
      </p:sp>
      <p:sp>
        <p:nvSpPr>
          <p:cNvPr id="74" name="フリーフォーム 73"/>
          <p:cNvSpPr/>
          <p:nvPr/>
        </p:nvSpPr>
        <p:spPr>
          <a:xfrm>
            <a:off x="764275" y="2475660"/>
            <a:ext cx="3011719" cy="1565699"/>
          </a:xfrm>
          <a:custGeom>
            <a:avLst/>
            <a:gdLst>
              <a:gd name="connsiteX0" fmla="*/ 0 w 3011719"/>
              <a:gd name="connsiteY0" fmla="*/ 567791 h 1565699"/>
              <a:gd name="connsiteX1" fmla="*/ 341194 w 3011719"/>
              <a:gd name="connsiteY1" fmla="*/ 35528 h 1565699"/>
              <a:gd name="connsiteX2" fmla="*/ 641444 w 3011719"/>
              <a:gd name="connsiteY2" fmla="*/ 1454895 h 1565699"/>
              <a:gd name="connsiteX3" fmla="*/ 1023582 w 3011719"/>
              <a:gd name="connsiteY3" fmla="*/ 1332065 h 1565699"/>
              <a:gd name="connsiteX4" fmla="*/ 1514901 w 3011719"/>
              <a:gd name="connsiteY4" fmla="*/ 212949 h 1565699"/>
              <a:gd name="connsiteX5" fmla="*/ 1978925 w 3011719"/>
              <a:gd name="connsiteY5" fmla="*/ 1168292 h 1565699"/>
              <a:gd name="connsiteX6" fmla="*/ 2879677 w 3011719"/>
              <a:gd name="connsiteY6" fmla="*/ 513200 h 1565699"/>
              <a:gd name="connsiteX7" fmla="*/ 2988859 w 3011719"/>
              <a:gd name="connsiteY7" fmla="*/ 417665 h 156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719" h="1565699">
                <a:moveTo>
                  <a:pt x="0" y="567791"/>
                </a:moveTo>
                <a:cubicBezTo>
                  <a:pt x="117143" y="227734"/>
                  <a:pt x="234287" y="-112323"/>
                  <a:pt x="341194" y="35528"/>
                </a:cubicBezTo>
                <a:cubicBezTo>
                  <a:pt x="448101" y="183379"/>
                  <a:pt x="527713" y="1238806"/>
                  <a:pt x="641444" y="1454895"/>
                </a:cubicBezTo>
                <a:cubicBezTo>
                  <a:pt x="755175" y="1670985"/>
                  <a:pt x="878006" y="1539056"/>
                  <a:pt x="1023582" y="1332065"/>
                </a:cubicBezTo>
                <a:cubicBezTo>
                  <a:pt x="1169158" y="1125074"/>
                  <a:pt x="1355677" y="240244"/>
                  <a:pt x="1514901" y="212949"/>
                </a:cubicBezTo>
                <a:cubicBezTo>
                  <a:pt x="1674125" y="185654"/>
                  <a:pt x="1751462" y="1118250"/>
                  <a:pt x="1978925" y="1168292"/>
                </a:cubicBezTo>
                <a:cubicBezTo>
                  <a:pt x="2206388" y="1218334"/>
                  <a:pt x="2711355" y="638304"/>
                  <a:pt x="2879677" y="513200"/>
                </a:cubicBezTo>
                <a:cubicBezTo>
                  <a:pt x="3047999" y="388096"/>
                  <a:pt x="3018429" y="402880"/>
                  <a:pt x="2988859" y="417665"/>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5063319" y="2183642"/>
            <a:ext cx="2947917" cy="504967"/>
          </a:xfrm>
          <a:custGeom>
            <a:avLst/>
            <a:gdLst>
              <a:gd name="connsiteX0" fmla="*/ 0 w 2947917"/>
              <a:gd name="connsiteY0" fmla="*/ 504967 h 504967"/>
              <a:gd name="connsiteX1" fmla="*/ 2947917 w 2947917"/>
              <a:gd name="connsiteY1" fmla="*/ 0 h 504967"/>
            </a:gdLst>
            <a:ahLst/>
            <a:cxnLst>
              <a:cxn ang="0">
                <a:pos x="connsiteX0" y="connsiteY0"/>
              </a:cxn>
              <a:cxn ang="0">
                <a:pos x="connsiteX1" y="connsiteY1"/>
              </a:cxn>
            </a:cxnLst>
            <a:rect l="l" t="t" r="r" b="b"/>
            <a:pathLst>
              <a:path w="2947917" h="504967">
                <a:moveTo>
                  <a:pt x="0" y="504967"/>
                </a:moveTo>
                <a:lnTo>
                  <a:pt x="2947917" y="0"/>
                </a:lnTo>
              </a:path>
            </a:pathLst>
          </a:custGeom>
          <a:no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星 5 75"/>
          <p:cNvSpPr/>
          <p:nvPr/>
        </p:nvSpPr>
        <p:spPr>
          <a:xfrm>
            <a:off x="7795212" y="2004077"/>
            <a:ext cx="432048" cy="432048"/>
          </a:xfrm>
          <a:prstGeom prst="star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p:nvSpPr>
        <p:spPr>
          <a:xfrm>
            <a:off x="399561" y="596007"/>
            <a:ext cx="8444940" cy="769441"/>
          </a:xfrm>
          <a:prstGeom prst="rect">
            <a:avLst/>
          </a:prstGeom>
        </p:spPr>
        <p:txBody>
          <a:bodyPr wrap="none">
            <a:spAutoFit/>
          </a:bodyP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「３年後の理想の姿」を考えてみる。</a:t>
            </a:r>
            <a:endParaRPr lang="en-US" altLang="ja-JP" sz="4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4929403" y="3822418"/>
            <a:ext cx="3712876" cy="1384995"/>
          </a:xfrm>
          <a:prstGeom prst="rect">
            <a:avLst/>
          </a:prstGeom>
        </p:spPr>
        <p:txBody>
          <a:bodyPr wrap="none">
            <a:spAutoFit/>
          </a:bodyPr>
          <a:lstStyle/>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・３年後の理想の姿　　</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・こんな風になれていたら</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最高だなと思う状態</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a:extLst>
              <a:ext uri="{FF2B5EF4-FFF2-40B4-BE49-F238E27FC236}">
                <a16:creationId xmlns:a16="http://schemas.microsoft.com/office/drawing/2014/main" id="{AEFA2C23-8D7D-4E89-B7A5-854704864873}"/>
              </a:ext>
            </a:extLst>
          </p:cNvPr>
          <p:cNvCxnSpPr>
            <a:cxnSpLocks/>
          </p:cNvCxnSpPr>
          <p:nvPr/>
        </p:nvCxnSpPr>
        <p:spPr>
          <a:xfrm flipV="1">
            <a:off x="3820498" y="2688609"/>
            <a:ext cx="1183550" cy="20251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5AF91E46-F447-4D2E-9342-426E226E40E7}"/>
              </a:ext>
            </a:extLst>
          </p:cNvPr>
          <p:cNvSpPr/>
          <p:nvPr/>
        </p:nvSpPr>
        <p:spPr>
          <a:xfrm>
            <a:off x="7116078" y="136251"/>
            <a:ext cx="1940989" cy="492440"/>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Century Gothic"/>
                <a:ea typeface="Century Gothic"/>
                <a:cs typeface="Century Gothic"/>
                <a:sym typeface="Century Gothic"/>
              </a:rPr>
              <a:t>任意</a:t>
            </a:r>
            <a:endParaRPr kumimoji="0" lang="en-US" altLang="ja-JP" sz="1300" b="0" i="0" u="none" strike="noStrike" cap="none" spc="0" normalizeH="0" baseline="0" dirty="0">
              <a:ln>
                <a:noFill/>
              </a:ln>
              <a:solidFill>
                <a:srgbClr val="000000"/>
              </a:solidFill>
              <a:effectLst/>
              <a:uFillTx/>
              <a:latin typeface="Century Gothic"/>
              <a:ea typeface="Century Gothic"/>
              <a:cs typeface="Century Gothic"/>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t>スライド</a:t>
            </a:r>
            <a:endParaRPr kumimoji="0" lang="en-US" altLang="ja-JP" sz="13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80668622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32</a:t>
            </a:fld>
            <a:endParaRPr/>
          </a:p>
        </p:txBody>
      </p:sp>
      <p:sp>
        <p:nvSpPr>
          <p:cNvPr id="990" name="テキスト ボックス 5"/>
          <p:cNvSpPr txBox="1"/>
          <p:nvPr/>
        </p:nvSpPr>
        <p:spPr>
          <a:xfrm>
            <a:off x="443285" y="706120"/>
            <a:ext cx="7528560"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80">
                <a:latin typeface="Meiryo UI"/>
                <a:ea typeface="Meiryo UI"/>
                <a:cs typeface="Meiryo UI"/>
                <a:sym typeface="Meiryo UI"/>
              </a:defRPr>
            </a:lvl1pPr>
          </a:lstStyle>
          <a:p>
            <a:r>
              <a:t>私が〇〇〇（主人公の名前）だったら、</a:t>
            </a:r>
          </a:p>
        </p:txBody>
      </p:sp>
      <p:sp>
        <p:nvSpPr>
          <p:cNvPr id="991" name="テキスト ボックス 3"/>
          <p:cNvSpPr txBox="1"/>
          <p:nvPr/>
        </p:nvSpPr>
        <p:spPr>
          <a:xfrm>
            <a:off x="686318" y="3636679"/>
            <a:ext cx="786862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spc="180">
                <a:latin typeface="Meiryo UI"/>
                <a:ea typeface="Meiryo UI"/>
                <a:cs typeface="Meiryo UI"/>
                <a:sym typeface="Meiryo UI"/>
              </a:defRPr>
            </a:pPr>
            <a:r>
              <a:rPr lang="ja-JP" altLang="en-US" dirty="0"/>
              <a:t>実現するための</a:t>
            </a:r>
            <a:r>
              <a:rPr dirty="0" err="1"/>
              <a:t>行動として</a:t>
            </a:r>
            <a:r>
              <a:rPr dirty="0"/>
              <a:t>、</a:t>
            </a:r>
          </a:p>
          <a:p>
            <a:pPr>
              <a:defRPr sz="3200" b="1" spc="180">
                <a:latin typeface="Meiryo UI"/>
                <a:ea typeface="Meiryo UI"/>
                <a:cs typeface="Meiryo UI"/>
                <a:sym typeface="Meiryo UI"/>
              </a:defRPr>
            </a:pPr>
            <a:r>
              <a:rPr dirty="0"/>
              <a:t>　１．△△△△△△△△△△△△△△△</a:t>
            </a:r>
          </a:p>
          <a:p>
            <a:pPr>
              <a:defRPr sz="3200" b="1" spc="180">
                <a:latin typeface="Meiryo UI"/>
                <a:ea typeface="Meiryo UI"/>
                <a:cs typeface="Meiryo UI"/>
                <a:sym typeface="Meiryo UI"/>
              </a:defRPr>
            </a:pPr>
            <a:r>
              <a:rPr dirty="0"/>
              <a:t>　２．△△△△△△△△△△△△△△△</a:t>
            </a:r>
          </a:p>
          <a:p>
            <a:pPr>
              <a:defRPr sz="3200" b="1" spc="180">
                <a:latin typeface="Meiryo UI"/>
                <a:ea typeface="Meiryo UI"/>
                <a:cs typeface="Meiryo UI"/>
                <a:sym typeface="Meiryo UI"/>
              </a:defRPr>
            </a:pPr>
            <a:r>
              <a:rPr dirty="0"/>
              <a:t>　３．△△△△△△△△△△△△△△△</a:t>
            </a:r>
          </a:p>
        </p:txBody>
      </p:sp>
      <p:sp>
        <p:nvSpPr>
          <p:cNvPr id="992" name="テキスト ボックス 6"/>
          <p:cNvSpPr txBox="1"/>
          <p:nvPr/>
        </p:nvSpPr>
        <p:spPr>
          <a:xfrm>
            <a:off x="338956" y="1532686"/>
            <a:ext cx="680312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spc="180">
                <a:latin typeface="Meiryo UI"/>
                <a:ea typeface="Meiryo UI"/>
                <a:cs typeface="Meiryo UI"/>
                <a:sym typeface="Meiryo UI"/>
              </a:defRPr>
            </a:pPr>
            <a:r>
              <a:rPr dirty="0"/>
              <a:t>（</a:t>
            </a:r>
            <a:r>
              <a:rPr lang="ja-JP" altLang="en-US"/>
              <a:t>３年後の</a:t>
            </a:r>
            <a:r>
              <a:rPr dirty="0" err="1"/>
              <a:t>目標</a:t>
            </a:r>
            <a:r>
              <a:rPr lang="ja-JP" altLang="en-US"/>
              <a:t>：理想の姿</a:t>
            </a:r>
            <a:r>
              <a:rPr dirty="0"/>
              <a:t>）</a:t>
            </a:r>
            <a:r>
              <a:rPr lang="ja-JP" altLang="en-US"/>
              <a:t>　　　　　</a:t>
            </a:r>
            <a:endParaRPr lang="en-US" altLang="ja-JP" dirty="0"/>
          </a:p>
          <a:p>
            <a:pPr>
              <a:defRPr sz="3600" b="1" spc="180">
                <a:latin typeface="Meiryo UI"/>
                <a:ea typeface="Meiryo UI"/>
                <a:cs typeface="Meiryo UI"/>
                <a:sym typeface="Meiryo UI"/>
              </a:defRPr>
            </a:pPr>
            <a:r>
              <a:rPr lang="ja-JP" altLang="en-US"/>
              <a:t>　　</a:t>
            </a:r>
            <a:r>
              <a:rPr dirty="0"/>
              <a:t>□□□□□□□□□□□□</a:t>
            </a:r>
          </a:p>
          <a:p>
            <a:pPr>
              <a:defRPr sz="3600" b="1" spc="180">
                <a:latin typeface="Meiryo UI"/>
                <a:ea typeface="Meiryo UI"/>
                <a:cs typeface="Meiryo UI"/>
                <a:sym typeface="Meiryo UI"/>
              </a:defRPr>
            </a:pPr>
            <a:r>
              <a:rPr lang="ja-JP" altLang="en-US"/>
              <a:t>　　</a:t>
            </a:r>
            <a:r>
              <a:rPr dirty="0"/>
              <a:t>□□□□□□□□□□□□</a:t>
            </a:r>
          </a:p>
        </p:txBody>
      </p:sp>
      <p:sp>
        <p:nvSpPr>
          <p:cNvPr id="6" name="正方形/長方形 5">
            <a:extLst>
              <a:ext uri="{FF2B5EF4-FFF2-40B4-BE49-F238E27FC236}">
                <a16:creationId xmlns:a16="http://schemas.microsoft.com/office/drawing/2014/main" id="{F593A224-3D09-4943-B4E1-C120244525F7}"/>
              </a:ext>
            </a:extLst>
          </p:cNvPr>
          <p:cNvSpPr/>
          <p:nvPr/>
        </p:nvSpPr>
        <p:spPr>
          <a:xfrm>
            <a:off x="6890124" y="74623"/>
            <a:ext cx="2163441" cy="661718"/>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年後などワークの</a:t>
            </a:r>
            <a:endParaRPr lang="en-US" altLang="ja-JP" sz="12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趣旨に合わせて</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カスタマイズしてください</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15533212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2" name="グループ化 31">
            <a:extLst>
              <a:ext uri="{FF2B5EF4-FFF2-40B4-BE49-F238E27FC236}">
                <a16:creationId xmlns:a16="http://schemas.microsoft.com/office/drawing/2014/main" id="{EF320BD0-B0C3-473A-8F3B-A98EF9EAC9AB}"/>
              </a:ext>
            </a:extLst>
          </p:cNvPr>
          <p:cNvGrpSpPr/>
          <p:nvPr/>
        </p:nvGrpSpPr>
        <p:grpSpPr>
          <a:xfrm>
            <a:off x="7002539" y="451218"/>
            <a:ext cx="982331" cy="982332"/>
            <a:chOff x="7002539" y="451218"/>
            <a:chExt cx="982331" cy="982332"/>
          </a:xfrm>
        </p:grpSpPr>
        <p:sp>
          <p:nvSpPr>
            <p:cNvPr id="33" name="円/楕円 11">
              <a:extLst>
                <a:ext uri="{FF2B5EF4-FFF2-40B4-BE49-F238E27FC236}">
                  <a16:creationId xmlns:a16="http://schemas.microsoft.com/office/drawing/2014/main" id="{7BA53892-9639-473C-B00D-C5B5E3297912}"/>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4" name="テキスト ボックス 8">
              <a:extLst>
                <a:ext uri="{FF2B5EF4-FFF2-40B4-BE49-F238E27FC236}">
                  <a16:creationId xmlns:a16="http://schemas.microsoft.com/office/drawing/2014/main" id="{54CA147E-817D-4DED-94DF-6A24098592BF}"/>
                </a:ext>
              </a:extLst>
            </p:cNvPr>
            <p:cNvSpPr txBox="1"/>
            <p:nvPr/>
          </p:nvSpPr>
          <p:spPr>
            <a:xfrm>
              <a:off x="7078192" y="656192"/>
              <a:ext cx="886595"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dirty="0"/>
                <a:t>1</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42904431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dirty="0">
              <a:highlight>
                <a:srgbClr val="C0C0C0"/>
              </a:highlight>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5</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4" name="グループ化 33">
            <a:extLst>
              <a:ext uri="{FF2B5EF4-FFF2-40B4-BE49-F238E27FC236}">
                <a16:creationId xmlns:a16="http://schemas.microsoft.com/office/drawing/2014/main" id="{BD57AD38-D4E0-46A3-9651-F39FC0788C39}"/>
              </a:ext>
            </a:extLst>
          </p:cNvPr>
          <p:cNvGrpSpPr/>
          <p:nvPr/>
        </p:nvGrpSpPr>
        <p:grpSpPr>
          <a:xfrm>
            <a:off x="7002539" y="451218"/>
            <a:ext cx="982331" cy="982332"/>
            <a:chOff x="7002539" y="451218"/>
            <a:chExt cx="982331" cy="982332"/>
          </a:xfrm>
        </p:grpSpPr>
        <p:sp>
          <p:nvSpPr>
            <p:cNvPr id="35" name="円/楕円 11">
              <a:extLst>
                <a:ext uri="{FF2B5EF4-FFF2-40B4-BE49-F238E27FC236}">
                  <a16:creationId xmlns:a16="http://schemas.microsoft.com/office/drawing/2014/main" id="{B4B15EA1-F76C-4C70-A2E2-643EF1EC662D}"/>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6" name="テキスト ボックス 8">
              <a:extLst>
                <a:ext uri="{FF2B5EF4-FFF2-40B4-BE49-F238E27FC236}">
                  <a16:creationId xmlns:a16="http://schemas.microsoft.com/office/drawing/2014/main" id="{BC6C3239-1A41-4914-85AC-B5B431572929}"/>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2</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11101256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9615CFAD-8E78-458E-A7E5-73F7FE8710DC}"/>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B8CDB3EC-F320-47EF-8EEF-3E7C80802C33}"/>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F2FE7933-1300-42FE-A303-C69E2094059A}"/>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2</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239636174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2562EC00-BDB8-4F4B-B955-00BB80F61CBE}"/>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D1C8B24E-BD4D-4AE8-90C3-26D41B84E873}"/>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9EE1DD62-1833-4451-A0C6-B7FD86731CA6}"/>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2</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01959389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sp>
        <p:nvSpPr>
          <p:cNvPr id="990" name="テキスト ボックス 5"/>
          <p:cNvSpPr txBox="1"/>
          <p:nvPr/>
        </p:nvSpPr>
        <p:spPr>
          <a:xfrm>
            <a:off x="443285" y="706120"/>
            <a:ext cx="7528560"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80">
                <a:latin typeface="Meiryo UI"/>
                <a:ea typeface="Meiryo UI"/>
                <a:cs typeface="Meiryo UI"/>
                <a:sym typeface="Meiryo UI"/>
              </a:defRPr>
            </a:lvl1pPr>
          </a:lstStyle>
          <a:p>
            <a:r>
              <a:t>私が〇〇〇（主人公の名前）だったら、</a:t>
            </a:r>
          </a:p>
        </p:txBody>
      </p:sp>
      <p:sp>
        <p:nvSpPr>
          <p:cNvPr id="991" name="テキスト ボックス 3"/>
          <p:cNvSpPr txBox="1"/>
          <p:nvPr/>
        </p:nvSpPr>
        <p:spPr>
          <a:xfrm>
            <a:off x="686318" y="3636679"/>
            <a:ext cx="786862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spc="180">
                <a:latin typeface="Meiryo UI"/>
                <a:ea typeface="Meiryo UI"/>
                <a:cs typeface="Meiryo UI"/>
                <a:sym typeface="Meiryo UI"/>
              </a:defRPr>
            </a:pPr>
            <a:r>
              <a:rPr lang="ja-JP" altLang="en-US" dirty="0"/>
              <a:t>実現するための</a:t>
            </a:r>
            <a:r>
              <a:rPr dirty="0" err="1"/>
              <a:t>行動として</a:t>
            </a:r>
            <a:r>
              <a:rPr dirty="0"/>
              <a:t>、</a:t>
            </a:r>
          </a:p>
          <a:p>
            <a:pPr>
              <a:defRPr sz="3200" b="1" spc="180">
                <a:latin typeface="Meiryo UI"/>
                <a:ea typeface="Meiryo UI"/>
                <a:cs typeface="Meiryo UI"/>
                <a:sym typeface="Meiryo UI"/>
              </a:defRPr>
            </a:pPr>
            <a:r>
              <a:rPr dirty="0"/>
              <a:t>　１．△△△△△△△△△△△△△△△</a:t>
            </a:r>
          </a:p>
          <a:p>
            <a:pPr>
              <a:defRPr sz="3200" b="1" spc="180">
                <a:latin typeface="Meiryo UI"/>
                <a:ea typeface="Meiryo UI"/>
                <a:cs typeface="Meiryo UI"/>
                <a:sym typeface="Meiryo UI"/>
              </a:defRPr>
            </a:pPr>
            <a:r>
              <a:rPr dirty="0"/>
              <a:t>　２．△△△△△△△△△△△△△△△</a:t>
            </a:r>
          </a:p>
          <a:p>
            <a:pPr>
              <a:defRPr sz="3200" b="1" spc="180">
                <a:latin typeface="Meiryo UI"/>
                <a:ea typeface="Meiryo UI"/>
                <a:cs typeface="Meiryo UI"/>
                <a:sym typeface="Meiryo UI"/>
              </a:defRPr>
            </a:pPr>
            <a:r>
              <a:rPr dirty="0"/>
              <a:t>　３．△△△△△△△△△△△△△△△</a:t>
            </a:r>
          </a:p>
        </p:txBody>
      </p:sp>
      <p:sp>
        <p:nvSpPr>
          <p:cNvPr id="992" name="テキスト ボックス 6"/>
          <p:cNvSpPr txBox="1"/>
          <p:nvPr/>
        </p:nvSpPr>
        <p:spPr>
          <a:xfrm>
            <a:off x="338956" y="1532686"/>
            <a:ext cx="680312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spc="180">
                <a:latin typeface="Meiryo UI"/>
                <a:ea typeface="Meiryo UI"/>
                <a:cs typeface="Meiryo UI"/>
                <a:sym typeface="Meiryo UI"/>
              </a:defRPr>
            </a:pPr>
            <a:r>
              <a:rPr dirty="0"/>
              <a:t>（</a:t>
            </a:r>
            <a:r>
              <a:rPr lang="ja-JP" altLang="en-US"/>
              <a:t>３年後の</a:t>
            </a:r>
            <a:r>
              <a:rPr dirty="0" err="1"/>
              <a:t>目標</a:t>
            </a:r>
            <a:r>
              <a:rPr lang="ja-JP" altLang="en-US"/>
              <a:t>：理想の姿</a:t>
            </a:r>
            <a:r>
              <a:rPr dirty="0"/>
              <a:t>）</a:t>
            </a:r>
            <a:r>
              <a:rPr lang="ja-JP" altLang="en-US"/>
              <a:t>　　　　　</a:t>
            </a:r>
            <a:endParaRPr lang="en-US" altLang="ja-JP" dirty="0"/>
          </a:p>
          <a:p>
            <a:pPr>
              <a:defRPr sz="3600" b="1" spc="180">
                <a:latin typeface="Meiryo UI"/>
                <a:ea typeface="Meiryo UI"/>
                <a:cs typeface="Meiryo UI"/>
                <a:sym typeface="Meiryo UI"/>
              </a:defRPr>
            </a:pPr>
            <a:r>
              <a:rPr lang="ja-JP" altLang="en-US"/>
              <a:t>　　</a:t>
            </a:r>
            <a:r>
              <a:rPr dirty="0"/>
              <a:t>□□□□□□□□□□□□</a:t>
            </a:r>
          </a:p>
          <a:p>
            <a:pPr>
              <a:defRPr sz="3600" b="1" spc="180">
                <a:latin typeface="Meiryo UI"/>
                <a:ea typeface="Meiryo UI"/>
                <a:cs typeface="Meiryo UI"/>
                <a:sym typeface="Meiryo UI"/>
              </a:defRPr>
            </a:pPr>
            <a:r>
              <a:rPr lang="ja-JP" altLang="en-US"/>
              <a:t>　　</a:t>
            </a:r>
            <a:r>
              <a:rPr dirty="0"/>
              <a:t>□□□□□□□□□□□□</a:t>
            </a:r>
          </a:p>
        </p:txBody>
      </p:sp>
      <p:sp>
        <p:nvSpPr>
          <p:cNvPr id="7" name="正方形/長方形 6">
            <a:extLst>
              <a:ext uri="{FF2B5EF4-FFF2-40B4-BE49-F238E27FC236}">
                <a16:creationId xmlns:a16="http://schemas.microsoft.com/office/drawing/2014/main" id="{328C8BE8-1A41-4CE4-A0FD-3F9F14AAB83D}"/>
              </a:ext>
            </a:extLst>
          </p:cNvPr>
          <p:cNvSpPr/>
          <p:nvPr/>
        </p:nvSpPr>
        <p:spPr>
          <a:xfrm>
            <a:off x="6890124" y="74623"/>
            <a:ext cx="2163441" cy="661718"/>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年後などワークの</a:t>
            </a:r>
            <a:endParaRPr lang="en-US" altLang="ja-JP" sz="12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趣旨に合わせて</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カスタマイズしてください</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167709872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38</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824915B9-5CE1-4A0E-979A-4479A92E3B5E}"/>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CF61FC4F-DEBB-4E29-B269-E2D34A069F17}"/>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08DA96A0-0212-4EF9-82CC-BDD159CA73DD}"/>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2</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402741417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39</a:t>
            </a:fld>
            <a:endParaRPr/>
          </a:p>
        </p:txBody>
      </p:sp>
      <p:sp>
        <p:nvSpPr>
          <p:cNvPr id="1358" name="正方形/長方形 4"/>
          <p:cNvSpPr/>
          <p:nvPr/>
        </p:nvSpPr>
        <p:spPr>
          <a:xfrm>
            <a:off x="0" y="-27384"/>
            <a:ext cx="9144000" cy="6858001"/>
          </a:xfrm>
          <a:prstGeom prst="rect">
            <a:avLst/>
          </a:prstGeom>
          <a:solidFill>
            <a:srgbClr val="000000"/>
          </a:solidFill>
          <a:ln w="12700">
            <a:miter lim="400000"/>
          </a:ln>
        </p:spPr>
        <p:txBody>
          <a:bodyPr lIns="45719" rIns="45719" anchor="ctr"/>
          <a:lstStyle/>
          <a:p>
            <a:pPr algn="ctr">
              <a:defRPr sz="1800">
                <a:solidFill>
                  <a:srgbClr val="FFFFFF"/>
                </a:solidFill>
              </a:defRPr>
            </a:pPr>
            <a:endParaRPr/>
          </a:p>
        </p:txBody>
      </p:sp>
      <p:sp>
        <p:nvSpPr>
          <p:cNvPr id="1359" name="テキスト ボックス 7"/>
          <p:cNvSpPr txBox="1"/>
          <p:nvPr/>
        </p:nvSpPr>
        <p:spPr>
          <a:xfrm>
            <a:off x="2277686" y="2296778"/>
            <a:ext cx="6254775" cy="1107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sz="7200" b="1" spc="100">
                <a:solidFill>
                  <a:srgbClr val="FFFFFF"/>
                </a:solidFill>
                <a:latin typeface="Meiryo UI"/>
                <a:ea typeface="Meiryo UI"/>
                <a:cs typeface="Meiryo UI"/>
                <a:sym typeface="Meiryo UI"/>
              </a:defRPr>
            </a:lvl1pPr>
          </a:lstStyle>
          <a:p>
            <a:pPr algn="l"/>
            <a:r>
              <a:rPr dirty="0"/>
              <a:t>休　憩　</a:t>
            </a:r>
          </a:p>
        </p:txBody>
      </p:sp>
      <p:sp>
        <p:nvSpPr>
          <p:cNvPr id="1360" name="正方形/長方形 1"/>
          <p:cNvSpPr txBox="1"/>
          <p:nvPr/>
        </p:nvSpPr>
        <p:spPr>
          <a:xfrm>
            <a:off x="2410500" y="3831259"/>
            <a:ext cx="5031700"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FFFFF"/>
                </a:solidFill>
                <a:latin typeface="ＭＳ Ｐゴシック"/>
                <a:ea typeface="ＭＳ Ｐゴシック"/>
                <a:cs typeface="ＭＳ Ｐゴシック"/>
                <a:sym typeface="ＭＳ Ｐゴシック"/>
              </a:defRPr>
            </a:lvl1pPr>
          </a:lstStyle>
          <a:p>
            <a:r>
              <a:rPr dirty="0" err="1"/>
              <a:t>お疲れ様でした！ここで休憩を取ります</a:t>
            </a:r>
            <a:r>
              <a:rPr dirty="0"/>
              <a:t>。</a:t>
            </a:r>
            <a:endParaRPr lang="en-US" dirty="0"/>
          </a:p>
          <a:p>
            <a:r>
              <a:rPr dirty="0" err="1"/>
              <a:t>お手洗いなど行かれてください</a:t>
            </a:r>
            <a:r>
              <a:rPr dirty="0"/>
              <a:t>。</a:t>
            </a:r>
            <a:endParaRPr lang="en-US" dirty="0"/>
          </a:p>
        </p:txBody>
      </p:sp>
      <p:sp>
        <p:nvSpPr>
          <p:cNvPr id="6" name="正方形/長方形 1">
            <a:extLst>
              <a:ext uri="{FF2B5EF4-FFF2-40B4-BE49-F238E27FC236}">
                <a16:creationId xmlns:a16="http://schemas.microsoft.com/office/drawing/2014/main" id="{208DCA87-3B82-4933-B261-3331FF8AF6D9}"/>
              </a:ext>
            </a:extLst>
          </p:cNvPr>
          <p:cNvSpPr txBox="1"/>
          <p:nvPr/>
        </p:nvSpPr>
        <p:spPr>
          <a:xfrm>
            <a:off x="5036725" y="2753978"/>
            <a:ext cx="206606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FFFFF"/>
                </a:solidFill>
                <a:latin typeface="ＭＳ Ｐゴシック"/>
                <a:ea typeface="ＭＳ Ｐゴシック"/>
                <a:cs typeface="ＭＳ Ｐゴシック"/>
                <a:sym typeface="ＭＳ Ｐゴシック"/>
              </a:defRPr>
            </a:lvl1pPr>
          </a:lstStyle>
          <a:p>
            <a:r>
              <a:rPr lang="ja-JP" altLang="en-US" sz="2800" dirty="0"/>
              <a:t>（</a:t>
            </a:r>
            <a:r>
              <a:rPr lang="en-US" altLang="ja-JP" sz="2800" dirty="0"/>
              <a:t>15</a:t>
            </a:r>
            <a:r>
              <a:rPr lang="ja-JP" altLang="en-US" sz="2800" dirty="0"/>
              <a:t>分）</a:t>
            </a:r>
            <a:endParaRPr lang="en-US" sz="2800" dirty="0"/>
          </a:p>
        </p:txBody>
      </p:sp>
      <p:sp>
        <p:nvSpPr>
          <p:cNvPr id="7" name="正方形/長方形 6">
            <a:extLst>
              <a:ext uri="{FF2B5EF4-FFF2-40B4-BE49-F238E27FC236}">
                <a16:creationId xmlns:a16="http://schemas.microsoft.com/office/drawing/2014/main" id="{0FA1F212-9926-4FF0-A2E8-26EBE730055D}"/>
              </a:ext>
            </a:extLst>
          </p:cNvPr>
          <p:cNvSpPr/>
          <p:nvPr/>
        </p:nvSpPr>
        <p:spPr>
          <a:xfrm>
            <a:off x="7116078" y="151639"/>
            <a:ext cx="1940989" cy="461663"/>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任意</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スライド</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grpSp>
        <p:nvGrpSpPr>
          <p:cNvPr id="2" name="グループ化 1">
            <a:extLst>
              <a:ext uri="{FF2B5EF4-FFF2-40B4-BE49-F238E27FC236}">
                <a16:creationId xmlns:a16="http://schemas.microsoft.com/office/drawing/2014/main" id="{33CF0BE9-7D0F-48B5-B88A-52C1CF800C99}"/>
              </a:ext>
            </a:extLst>
          </p:cNvPr>
          <p:cNvGrpSpPr/>
          <p:nvPr/>
        </p:nvGrpSpPr>
        <p:grpSpPr>
          <a:xfrm>
            <a:off x="404278" y="474944"/>
            <a:ext cx="2098972" cy="783814"/>
            <a:chOff x="404278" y="1358376"/>
            <a:chExt cx="2098972" cy="783814"/>
          </a:xfrm>
        </p:grpSpPr>
        <p:grpSp>
          <p:nvGrpSpPr>
            <p:cNvPr id="200" name="グループ化 19"/>
            <p:cNvGrpSpPr/>
            <p:nvPr/>
          </p:nvGrpSpPr>
          <p:grpSpPr>
            <a:xfrm>
              <a:off x="404278" y="1358376"/>
              <a:ext cx="2098972" cy="783814"/>
              <a:chOff x="-300624" y="12525"/>
              <a:chExt cx="2098971" cy="783812"/>
            </a:xfrm>
          </p:grpSpPr>
          <p:sp>
            <p:nvSpPr>
              <p:cNvPr id="198" name="正方形/長方形 10"/>
              <p:cNvSpPr/>
              <p:nvPr/>
            </p:nvSpPr>
            <p:spPr>
              <a:xfrm>
                <a:off x="-300624" y="12525"/>
                <a:ext cx="2098971" cy="649943"/>
              </a:xfrm>
              <a:prstGeom prst="rect">
                <a:avLst/>
              </a:prstGeom>
              <a:solidFill>
                <a:srgbClr val="49B0C2"/>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sp>
            <p:nvSpPr>
              <p:cNvPr id="199" name="フリーフォーム 12"/>
              <p:cNvSpPr/>
              <p:nvPr/>
            </p:nvSpPr>
            <p:spPr>
              <a:xfrm>
                <a:off x="456127" y="537379"/>
                <a:ext cx="432515" cy="2589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6200" y="0"/>
                    </a:lnTo>
                    <a:lnTo>
                      <a:pt x="0" y="0"/>
                    </a:lnTo>
                    <a:close/>
                  </a:path>
                </a:pathLst>
              </a:custGeom>
              <a:solidFill>
                <a:srgbClr val="49B0C1"/>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grpSp>
        <p:sp>
          <p:nvSpPr>
            <p:cNvPr id="201" name="テキスト ボックス 2"/>
            <p:cNvSpPr txBox="1"/>
            <p:nvPr/>
          </p:nvSpPr>
          <p:spPr>
            <a:xfrm>
              <a:off x="665137" y="1524023"/>
              <a:ext cx="1577253"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2000" b="1" spc="180">
                  <a:solidFill>
                    <a:srgbClr val="FFFFFF"/>
                  </a:solidFill>
                  <a:latin typeface="Meiryo UI"/>
                  <a:ea typeface="Meiryo UI"/>
                  <a:cs typeface="Meiryo UI"/>
                  <a:sym typeface="Meiryo UI"/>
                </a:defRPr>
              </a:lvl1pPr>
            </a:lstStyle>
            <a:p>
              <a:r>
                <a:rPr dirty="0" err="1"/>
                <a:t>本日の目的</a:t>
              </a:r>
              <a:endParaRPr dirty="0"/>
            </a:p>
          </p:txBody>
        </p:sp>
      </p:grpSp>
      <p:sp>
        <p:nvSpPr>
          <p:cNvPr id="202" name="Before…"/>
          <p:cNvSpPr/>
          <p:nvPr/>
        </p:nvSpPr>
        <p:spPr>
          <a:xfrm>
            <a:off x="702052" y="4790442"/>
            <a:ext cx="3440257" cy="1431308"/>
          </a:xfrm>
          <a:prstGeom prst="roundRect">
            <a:avLst>
              <a:gd name="adj" fmla="val 15000"/>
            </a:avLst>
          </a:prstGeom>
          <a:solidFill>
            <a:srgbClr val="FFFFFF"/>
          </a:solidFill>
          <a:ln w="508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ja-JP" altLang="en-US" sz="2400" dirty="0"/>
              <a:t>顔見知り</a:t>
            </a:r>
            <a:endParaRPr sz="2400" dirty="0"/>
          </a:p>
        </p:txBody>
      </p:sp>
      <p:sp>
        <p:nvSpPr>
          <p:cNvPr id="203" name="After…"/>
          <p:cNvSpPr/>
          <p:nvPr/>
        </p:nvSpPr>
        <p:spPr>
          <a:xfrm>
            <a:off x="4849172" y="4790442"/>
            <a:ext cx="3440257" cy="1431308"/>
          </a:xfrm>
          <a:prstGeom prst="roundRect">
            <a:avLst>
              <a:gd name="adj" fmla="val 15000"/>
            </a:avLst>
          </a:prstGeom>
          <a:solidFill>
            <a:srgbClr val="FFFFFF"/>
          </a:solidFill>
          <a:ln w="508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ja-JP" altLang="en-US" sz="2400" dirty="0"/>
              <a:t>同期同士の</a:t>
            </a:r>
            <a:endParaRPr lang="en-US" altLang="ja-JP" sz="2400" dirty="0"/>
          </a:p>
          <a:p>
            <a:pPr algn="ctr">
              <a:defRPr sz="3000" b="1">
                <a:latin typeface="Meiryo UI"/>
                <a:ea typeface="Meiryo UI"/>
                <a:cs typeface="Meiryo UI"/>
                <a:sym typeface="Meiryo UI"/>
              </a:defRPr>
            </a:pPr>
            <a:r>
              <a:rPr sz="2400" dirty="0" err="1"/>
              <a:t>一体感が高まる</a:t>
            </a:r>
            <a:r>
              <a:rPr lang="ja-JP" altLang="en-US" sz="2400" dirty="0"/>
              <a:t>。</a:t>
            </a:r>
            <a:endParaRPr sz="2400" dirty="0"/>
          </a:p>
        </p:txBody>
      </p:sp>
      <p:sp>
        <p:nvSpPr>
          <p:cNvPr id="9" name="Before…">
            <a:extLst>
              <a:ext uri="{FF2B5EF4-FFF2-40B4-BE49-F238E27FC236}">
                <a16:creationId xmlns:a16="http://schemas.microsoft.com/office/drawing/2014/main" id="{FF63F47A-8E1D-4B89-B35D-5A89257DA6BA}"/>
              </a:ext>
            </a:extLst>
          </p:cNvPr>
          <p:cNvSpPr/>
          <p:nvPr/>
        </p:nvSpPr>
        <p:spPr>
          <a:xfrm>
            <a:off x="896207" y="3438956"/>
            <a:ext cx="3440257" cy="1431308"/>
          </a:xfrm>
          <a:prstGeom prst="roundRect">
            <a:avLst>
              <a:gd name="adj" fmla="val 15000"/>
            </a:avLst>
          </a:prstGeom>
          <a:solidFill>
            <a:srgbClr val="FFFFFF"/>
          </a:solidFill>
          <a:ln w="508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ja-JP" altLang="en-US" sz="2400" dirty="0"/>
              <a:t>将来のもやもや</a:t>
            </a:r>
            <a:endParaRPr lang="en-US" altLang="ja-JP" sz="2400" dirty="0"/>
          </a:p>
        </p:txBody>
      </p:sp>
      <p:sp>
        <p:nvSpPr>
          <p:cNvPr id="10" name="After…">
            <a:extLst>
              <a:ext uri="{FF2B5EF4-FFF2-40B4-BE49-F238E27FC236}">
                <a16:creationId xmlns:a16="http://schemas.microsoft.com/office/drawing/2014/main" id="{761C2557-F98B-4B17-A415-073C2085DEB5}"/>
              </a:ext>
            </a:extLst>
          </p:cNvPr>
          <p:cNvSpPr/>
          <p:nvPr/>
        </p:nvSpPr>
        <p:spPr>
          <a:xfrm>
            <a:off x="5043327" y="3438956"/>
            <a:ext cx="3440257" cy="1431308"/>
          </a:xfrm>
          <a:prstGeom prst="roundRect">
            <a:avLst>
              <a:gd name="adj" fmla="val 15000"/>
            </a:avLst>
          </a:prstGeom>
          <a:solidFill>
            <a:srgbClr val="FFFFFF"/>
          </a:solidFill>
          <a:ln w="508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ja-JP" altLang="en-US" sz="2400" dirty="0"/>
              <a:t>可能性が広がる。</a:t>
            </a:r>
            <a:endParaRPr lang="en-US" altLang="ja-JP" sz="2400" dirty="0"/>
          </a:p>
          <a:p>
            <a:pPr algn="ctr">
              <a:defRPr sz="3000" b="1">
                <a:latin typeface="Meiryo UI"/>
                <a:ea typeface="Meiryo UI"/>
                <a:cs typeface="Meiryo UI"/>
                <a:sym typeface="Meiryo UI"/>
              </a:defRPr>
            </a:pPr>
            <a:r>
              <a:rPr lang="ja-JP" altLang="en-US" sz="2400" dirty="0"/>
              <a:t>選択肢が増えている。</a:t>
            </a:r>
            <a:endParaRPr lang="en-US" altLang="ja-JP" sz="2400" dirty="0"/>
          </a:p>
        </p:txBody>
      </p:sp>
      <p:sp>
        <p:nvSpPr>
          <p:cNvPr id="11" name="Before…">
            <a:extLst>
              <a:ext uri="{FF2B5EF4-FFF2-40B4-BE49-F238E27FC236}">
                <a16:creationId xmlns:a16="http://schemas.microsoft.com/office/drawing/2014/main" id="{CFEEE30F-0097-49A5-BEA1-1C1132AE2911}"/>
              </a:ext>
            </a:extLst>
          </p:cNvPr>
          <p:cNvSpPr/>
          <p:nvPr/>
        </p:nvSpPr>
        <p:spPr>
          <a:xfrm>
            <a:off x="896207" y="2678851"/>
            <a:ext cx="3440257" cy="564972"/>
          </a:xfrm>
          <a:prstGeom prst="roundRect">
            <a:avLst>
              <a:gd name="adj" fmla="val 15000"/>
            </a:avLst>
          </a:prstGeom>
          <a:solidFill>
            <a:schemeClr val="tx1">
              <a:lumMod val="65000"/>
              <a:lumOff val="35000"/>
            </a:schemeClr>
          </a:solidFill>
          <a:ln w="50800">
            <a:solidFill>
              <a:schemeClr val="bg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en-US" altLang="ja-JP" sz="2400" dirty="0">
                <a:solidFill>
                  <a:schemeClr val="bg1"/>
                </a:solidFill>
              </a:rPr>
              <a:t>Before</a:t>
            </a:r>
            <a:endParaRPr sz="2400" dirty="0">
              <a:solidFill>
                <a:schemeClr val="bg1"/>
              </a:solidFill>
            </a:endParaRPr>
          </a:p>
        </p:txBody>
      </p:sp>
      <p:sp>
        <p:nvSpPr>
          <p:cNvPr id="12" name="Before…">
            <a:extLst>
              <a:ext uri="{FF2B5EF4-FFF2-40B4-BE49-F238E27FC236}">
                <a16:creationId xmlns:a16="http://schemas.microsoft.com/office/drawing/2014/main" id="{B52F5D06-B9C5-4596-9195-13932BA5C88A}"/>
              </a:ext>
            </a:extLst>
          </p:cNvPr>
          <p:cNvSpPr/>
          <p:nvPr/>
        </p:nvSpPr>
        <p:spPr>
          <a:xfrm>
            <a:off x="4801281" y="2678851"/>
            <a:ext cx="3440257" cy="564972"/>
          </a:xfrm>
          <a:prstGeom prst="roundRect">
            <a:avLst>
              <a:gd name="adj" fmla="val 15000"/>
            </a:avLst>
          </a:prstGeom>
          <a:solidFill>
            <a:schemeClr val="tx1">
              <a:lumMod val="65000"/>
              <a:lumOff val="35000"/>
            </a:schemeClr>
          </a:solidFill>
          <a:ln w="50800">
            <a:solidFill>
              <a:schemeClr val="bg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000" b="1">
                <a:latin typeface="Meiryo UI"/>
                <a:ea typeface="Meiryo UI"/>
                <a:cs typeface="Meiryo UI"/>
                <a:sym typeface="Meiryo UI"/>
              </a:defRPr>
            </a:pPr>
            <a:r>
              <a:rPr lang="en-US" altLang="ja-JP" sz="2400" dirty="0">
                <a:solidFill>
                  <a:schemeClr val="bg1"/>
                </a:solidFill>
              </a:rPr>
              <a:t>After</a:t>
            </a:r>
            <a:endParaRPr sz="2400" dirty="0">
              <a:solidFill>
                <a:schemeClr val="bg1"/>
              </a:solidFill>
            </a:endParaRPr>
          </a:p>
        </p:txBody>
      </p:sp>
      <p:sp>
        <p:nvSpPr>
          <p:cNvPr id="14" name="テキスト ボックス 3">
            <a:extLst>
              <a:ext uri="{FF2B5EF4-FFF2-40B4-BE49-F238E27FC236}">
                <a16:creationId xmlns:a16="http://schemas.microsoft.com/office/drawing/2014/main" id="{F6F20730-566D-4044-8C4E-A939ACD4CCFD}"/>
              </a:ext>
            </a:extLst>
          </p:cNvPr>
          <p:cNvSpPr txBox="1"/>
          <p:nvPr/>
        </p:nvSpPr>
        <p:spPr>
          <a:xfrm>
            <a:off x="404279" y="1347177"/>
            <a:ext cx="873972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3200" b="1" spc="100">
                <a:latin typeface="Meiryo UI"/>
                <a:ea typeface="Meiryo UI"/>
                <a:cs typeface="Meiryo UI"/>
                <a:sym typeface="Meiryo UI"/>
              </a:defRPr>
            </a:lvl1pPr>
          </a:lstStyle>
          <a:p>
            <a:pPr algn="l"/>
            <a:r>
              <a:rPr lang="ja-JP" altLang="en-US" sz="2800" dirty="0"/>
              <a:t>他人の</a:t>
            </a:r>
            <a:r>
              <a:rPr lang="ja-JP" altLang="en-US" sz="2800"/>
              <a:t>視点を通して、目標や行動の選択肢を見つける。</a:t>
            </a:r>
            <a:endParaRPr lang="en-US" altLang="ja-JP" sz="2800" dirty="0"/>
          </a:p>
          <a:p>
            <a:pPr algn="l"/>
            <a:r>
              <a:rPr lang="ja-JP" altLang="en-US" sz="2800"/>
              <a:t>活かし合う関係をつくり、参加者同士の一体感を得る。</a:t>
            </a:r>
            <a:endParaRPr dirty="0"/>
          </a:p>
        </p:txBody>
      </p:sp>
      <p:sp>
        <p:nvSpPr>
          <p:cNvPr id="3" name="三角形 2">
            <a:extLst>
              <a:ext uri="{FF2B5EF4-FFF2-40B4-BE49-F238E27FC236}">
                <a16:creationId xmlns:a16="http://schemas.microsoft.com/office/drawing/2014/main" id="{F46598AB-5181-4E4F-8734-F7746D72F72D}"/>
              </a:ext>
            </a:extLst>
          </p:cNvPr>
          <p:cNvSpPr/>
          <p:nvPr/>
        </p:nvSpPr>
        <p:spPr>
          <a:xfrm rot="5400000">
            <a:off x="4268924" y="3991953"/>
            <a:ext cx="676406" cy="388307"/>
          </a:xfrm>
          <a:prstGeom prst="triangle">
            <a:avLst/>
          </a:prstGeom>
          <a:solidFill>
            <a:schemeClr val="bg1">
              <a:lumMod val="65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20" name="三角形 19">
            <a:extLst>
              <a:ext uri="{FF2B5EF4-FFF2-40B4-BE49-F238E27FC236}">
                <a16:creationId xmlns:a16="http://schemas.microsoft.com/office/drawing/2014/main" id="{F41BF7C9-D54D-004B-929F-199B29A870C3}"/>
              </a:ext>
            </a:extLst>
          </p:cNvPr>
          <p:cNvSpPr/>
          <p:nvPr/>
        </p:nvSpPr>
        <p:spPr>
          <a:xfrm rot="5400000">
            <a:off x="4268922" y="5340289"/>
            <a:ext cx="676406" cy="388307"/>
          </a:xfrm>
          <a:prstGeom prst="triangle">
            <a:avLst/>
          </a:prstGeom>
          <a:solidFill>
            <a:schemeClr val="bg1">
              <a:lumMod val="65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4" name="吹き出し: 四角形 3">
            <a:extLst>
              <a:ext uri="{FF2B5EF4-FFF2-40B4-BE49-F238E27FC236}">
                <a16:creationId xmlns:a16="http://schemas.microsoft.com/office/drawing/2014/main" id="{921CBF5F-E023-43C1-8AD9-26546B71BE1F}"/>
              </a:ext>
            </a:extLst>
          </p:cNvPr>
          <p:cNvSpPr/>
          <p:nvPr/>
        </p:nvSpPr>
        <p:spPr>
          <a:xfrm>
            <a:off x="6763455" y="382082"/>
            <a:ext cx="2175564" cy="1292660"/>
          </a:xfrm>
          <a:prstGeom prst="wedgeRectCallout">
            <a:avLst>
              <a:gd name="adj1" fmla="val -65954"/>
              <a:gd name="adj2" fmla="val 33117"/>
            </a:avLst>
          </a:prstGeom>
          <a:solidFill>
            <a:schemeClr val="bg1"/>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研修内容に合わせて</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目的をカスタマイズして</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ください。</a:t>
            </a:r>
            <a:endParaRPr lang="en-US" altLang="ja-JP"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74388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40</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dirty="0">
              <a:highlight>
                <a:srgbClr val="C0C0C0"/>
              </a:highlight>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5</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4" name="グループ化 33">
            <a:extLst>
              <a:ext uri="{FF2B5EF4-FFF2-40B4-BE49-F238E27FC236}">
                <a16:creationId xmlns:a16="http://schemas.microsoft.com/office/drawing/2014/main" id="{BD57AD38-D4E0-46A3-9651-F39FC0788C39}"/>
              </a:ext>
            </a:extLst>
          </p:cNvPr>
          <p:cNvGrpSpPr/>
          <p:nvPr/>
        </p:nvGrpSpPr>
        <p:grpSpPr>
          <a:xfrm>
            <a:off x="7002539" y="451218"/>
            <a:ext cx="982331" cy="982332"/>
            <a:chOff x="7002539" y="451218"/>
            <a:chExt cx="982331" cy="982332"/>
          </a:xfrm>
        </p:grpSpPr>
        <p:sp>
          <p:nvSpPr>
            <p:cNvPr id="35" name="円/楕円 11">
              <a:extLst>
                <a:ext uri="{FF2B5EF4-FFF2-40B4-BE49-F238E27FC236}">
                  <a16:creationId xmlns:a16="http://schemas.microsoft.com/office/drawing/2014/main" id="{B4B15EA1-F76C-4C70-A2E2-643EF1EC662D}"/>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6" name="テキスト ボックス 8">
              <a:extLst>
                <a:ext uri="{FF2B5EF4-FFF2-40B4-BE49-F238E27FC236}">
                  <a16:creationId xmlns:a16="http://schemas.microsoft.com/office/drawing/2014/main" id="{BC6C3239-1A41-4914-85AC-B5B431572929}"/>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3</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990455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41</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8" name="グループ化 37">
            <a:extLst>
              <a:ext uri="{FF2B5EF4-FFF2-40B4-BE49-F238E27FC236}">
                <a16:creationId xmlns:a16="http://schemas.microsoft.com/office/drawing/2014/main" id="{A6ED4B73-F635-465A-8F87-BD854F170B00}"/>
              </a:ext>
            </a:extLst>
          </p:cNvPr>
          <p:cNvGrpSpPr/>
          <p:nvPr/>
        </p:nvGrpSpPr>
        <p:grpSpPr>
          <a:xfrm>
            <a:off x="7002539" y="451218"/>
            <a:ext cx="982331" cy="982332"/>
            <a:chOff x="7002539" y="451218"/>
            <a:chExt cx="982331" cy="982332"/>
          </a:xfrm>
        </p:grpSpPr>
        <p:sp>
          <p:nvSpPr>
            <p:cNvPr id="39" name="円/楕円 11">
              <a:extLst>
                <a:ext uri="{FF2B5EF4-FFF2-40B4-BE49-F238E27FC236}">
                  <a16:creationId xmlns:a16="http://schemas.microsoft.com/office/drawing/2014/main" id="{7E96A6D3-9D89-4FC3-B030-98F6D2AF59C6}"/>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40" name="テキスト ボックス 8">
              <a:extLst>
                <a:ext uri="{FF2B5EF4-FFF2-40B4-BE49-F238E27FC236}">
                  <a16:creationId xmlns:a16="http://schemas.microsoft.com/office/drawing/2014/main" id="{4F22F41A-5F07-4AFC-95DD-C3C6784D79A0}"/>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3</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76611114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42</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8" name="グループ化 37">
            <a:extLst>
              <a:ext uri="{FF2B5EF4-FFF2-40B4-BE49-F238E27FC236}">
                <a16:creationId xmlns:a16="http://schemas.microsoft.com/office/drawing/2014/main" id="{402333D8-9157-4839-A175-55429AD05391}"/>
              </a:ext>
            </a:extLst>
          </p:cNvPr>
          <p:cNvGrpSpPr/>
          <p:nvPr/>
        </p:nvGrpSpPr>
        <p:grpSpPr>
          <a:xfrm>
            <a:off x="7002539" y="451218"/>
            <a:ext cx="982331" cy="982332"/>
            <a:chOff x="7002539" y="451218"/>
            <a:chExt cx="982331" cy="982332"/>
          </a:xfrm>
        </p:grpSpPr>
        <p:sp>
          <p:nvSpPr>
            <p:cNvPr id="39" name="円/楕円 11">
              <a:extLst>
                <a:ext uri="{FF2B5EF4-FFF2-40B4-BE49-F238E27FC236}">
                  <a16:creationId xmlns:a16="http://schemas.microsoft.com/office/drawing/2014/main" id="{BDC21561-A076-4C7A-BB83-9D6515B17D60}"/>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40" name="テキスト ボックス 8">
              <a:extLst>
                <a:ext uri="{FF2B5EF4-FFF2-40B4-BE49-F238E27FC236}">
                  <a16:creationId xmlns:a16="http://schemas.microsoft.com/office/drawing/2014/main" id="{C1EA9B50-36D4-4472-9318-CA115B3110B7}"/>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3</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04120384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43</a:t>
            </a:fld>
            <a:endParaRPr/>
          </a:p>
        </p:txBody>
      </p:sp>
      <p:sp>
        <p:nvSpPr>
          <p:cNvPr id="990" name="テキスト ボックス 5"/>
          <p:cNvSpPr txBox="1"/>
          <p:nvPr/>
        </p:nvSpPr>
        <p:spPr>
          <a:xfrm>
            <a:off x="443285" y="706120"/>
            <a:ext cx="7528560"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80">
                <a:latin typeface="Meiryo UI"/>
                <a:ea typeface="Meiryo UI"/>
                <a:cs typeface="Meiryo UI"/>
                <a:sym typeface="Meiryo UI"/>
              </a:defRPr>
            </a:lvl1pPr>
          </a:lstStyle>
          <a:p>
            <a:r>
              <a:t>私が〇〇〇（主人公の名前）だったら、</a:t>
            </a:r>
          </a:p>
        </p:txBody>
      </p:sp>
      <p:sp>
        <p:nvSpPr>
          <p:cNvPr id="991" name="テキスト ボックス 3"/>
          <p:cNvSpPr txBox="1"/>
          <p:nvPr/>
        </p:nvSpPr>
        <p:spPr>
          <a:xfrm>
            <a:off x="686318" y="3636679"/>
            <a:ext cx="786862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spc="180">
                <a:latin typeface="Meiryo UI"/>
                <a:ea typeface="Meiryo UI"/>
                <a:cs typeface="Meiryo UI"/>
                <a:sym typeface="Meiryo UI"/>
              </a:defRPr>
            </a:pPr>
            <a:r>
              <a:rPr lang="ja-JP" altLang="en-US" dirty="0"/>
              <a:t>実現するための</a:t>
            </a:r>
            <a:r>
              <a:rPr dirty="0" err="1"/>
              <a:t>行動として</a:t>
            </a:r>
            <a:r>
              <a:rPr dirty="0"/>
              <a:t>、</a:t>
            </a:r>
          </a:p>
          <a:p>
            <a:pPr>
              <a:defRPr sz="3200" b="1" spc="180">
                <a:latin typeface="Meiryo UI"/>
                <a:ea typeface="Meiryo UI"/>
                <a:cs typeface="Meiryo UI"/>
                <a:sym typeface="Meiryo UI"/>
              </a:defRPr>
            </a:pPr>
            <a:r>
              <a:rPr dirty="0"/>
              <a:t>　１．△△△△△△△△△△△△△△△</a:t>
            </a:r>
          </a:p>
          <a:p>
            <a:pPr>
              <a:defRPr sz="3200" b="1" spc="180">
                <a:latin typeface="Meiryo UI"/>
                <a:ea typeface="Meiryo UI"/>
                <a:cs typeface="Meiryo UI"/>
                <a:sym typeface="Meiryo UI"/>
              </a:defRPr>
            </a:pPr>
            <a:r>
              <a:rPr dirty="0"/>
              <a:t>　２．△△△△△△△△△△△△△△△</a:t>
            </a:r>
          </a:p>
          <a:p>
            <a:pPr>
              <a:defRPr sz="3200" b="1" spc="180">
                <a:latin typeface="Meiryo UI"/>
                <a:ea typeface="Meiryo UI"/>
                <a:cs typeface="Meiryo UI"/>
                <a:sym typeface="Meiryo UI"/>
              </a:defRPr>
            </a:pPr>
            <a:r>
              <a:rPr dirty="0"/>
              <a:t>　３．△△△△△△△△△△△△△△△</a:t>
            </a:r>
          </a:p>
        </p:txBody>
      </p:sp>
      <p:sp>
        <p:nvSpPr>
          <p:cNvPr id="992" name="テキスト ボックス 6"/>
          <p:cNvSpPr txBox="1"/>
          <p:nvPr/>
        </p:nvSpPr>
        <p:spPr>
          <a:xfrm>
            <a:off x="338956" y="1532686"/>
            <a:ext cx="680312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spc="180">
                <a:latin typeface="Meiryo UI"/>
                <a:ea typeface="Meiryo UI"/>
                <a:cs typeface="Meiryo UI"/>
                <a:sym typeface="Meiryo UI"/>
              </a:defRPr>
            </a:pPr>
            <a:r>
              <a:rPr dirty="0"/>
              <a:t>（</a:t>
            </a:r>
            <a:r>
              <a:rPr lang="ja-JP" altLang="en-US"/>
              <a:t>３年後の</a:t>
            </a:r>
            <a:r>
              <a:rPr dirty="0" err="1"/>
              <a:t>目標</a:t>
            </a:r>
            <a:r>
              <a:rPr lang="ja-JP" altLang="en-US"/>
              <a:t>：理想の姿</a:t>
            </a:r>
            <a:r>
              <a:rPr dirty="0"/>
              <a:t>）</a:t>
            </a:r>
            <a:r>
              <a:rPr lang="ja-JP" altLang="en-US"/>
              <a:t>　　　　　</a:t>
            </a:r>
            <a:endParaRPr lang="en-US" altLang="ja-JP" dirty="0"/>
          </a:p>
          <a:p>
            <a:pPr>
              <a:defRPr sz="3600" b="1" spc="180">
                <a:latin typeface="Meiryo UI"/>
                <a:ea typeface="Meiryo UI"/>
                <a:cs typeface="Meiryo UI"/>
                <a:sym typeface="Meiryo UI"/>
              </a:defRPr>
            </a:pPr>
            <a:r>
              <a:rPr lang="ja-JP" altLang="en-US"/>
              <a:t>　　</a:t>
            </a:r>
            <a:r>
              <a:rPr dirty="0"/>
              <a:t>□□□□□□□□□□□□</a:t>
            </a:r>
          </a:p>
          <a:p>
            <a:pPr>
              <a:defRPr sz="3600" b="1" spc="180">
                <a:latin typeface="Meiryo UI"/>
                <a:ea typeface="Meiryo UI"/>
                <a:cs typeface="Meiryo UI"/>
                <a:sym typeface="Meiryo UI"/>
              </a:defRPr>
            </a:pPr>
            <a:r>
              <a:rPr lang="ja-JP" altLang="en-US"/>
              <a:t>　　</a:t>
            </a:r>
            <a:r>
              <a:rPr dirty="0"/>
              <a:t>□□□□□□□□□□□□</a:t>
            </a:r>
          </a:p>
        </p:txBody>
      </p:sp>
      <p:sp>
        <p:nvSpPr>
          <p:cNvPr id="7" name="正方形/長方形 6">
            <a:extLst>
              <a:ext uri="{FF2B5EF4-FFF2-40B4-BE49-F238E27FC236}">
                <a16:creationId xmlns:a16="http://schemas.microsoft.com/office/drawing/2014/main" id="{75656408-2BFC-41CC-8F00-66DDFEDBD583}"/>
              </a:ext>
            </a:extLst>
          </p:cNvPr>
          <p:cNvSpPr/>
          <p:nvPr/>
        </p:nvSpPr>
        <p:spPr>
          <a:xfrm>
            <a:off x="6890124" y="74623"/>
            <a:ext cx="2163441" cy="661718"/>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年後などワークの</a:t>
            </a:r>
            <a:endParaRPr lang="en-US" altLang="ja-JP" sz="12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趣旨に合わせて</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カスタマイズしてください</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23349617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44</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8" name="グループ化 37">
            <a:extLst>
              <a:ext uri="{FF2B5EF4-FFF2-40B4-BE49-F238E27FC236}">
                <a16:creationId xmlns:a16="http://schemas.microsoft.com/office/drawing/2014/main" id="{9854FBB2-2F88-473B-BE46-DA672FE073DE}"/>
              </a:ext>
            </a:extLst>
          </p:cNvPr>
          <p:cNvGrpSpPr/>
          <p:nvPr/>
        </p:nvGrpSpPr>
        <p:grpSpPr>
          <a:xfrm>
            <a:off x="7002539" y="451218"/>
            <a:ext cx="982331" cy="982332"/>
            <a:chOff x="7002539" y="451218"/>
            <a:chExt cx="982331" cy="982332"/>
          </a:xfrm>
        </p:grpSpPr>
        <p:sp>
          <p:nvSpPr>
            <p:cNvPr id="39" name="円/楕円 11">
              <a:extLst>
                <a:ext uri="{FF2B5EF4-FFF2-40B4-BE49-F238E27FC236}">
                  <a16:creationId xmlns:a16="http://schemas.microsoft.com/office/drawing/2014/main" id="{D1C8F4C8-9A63-41CC-9B4A-A3663768F950}"/>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40" name="テキスト ボックス 8">
              <a:extLst>
                <a:ext uri="{FF2B5EF4-FFF2-40B4-BE49-F238E27FC236}">
                  <a16:creationId xmlns:a16="http://schemas.microsoft.com/office/drawing/2014/main" id="{2081931F-8169-4EFD-B115-3F64461ACFF9}"/>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3</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41376670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45</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a:t>
            </a:r>
            <a:r>
              <a:rPr lang="ja-JP" altLang="en-US" b="0" dirty="0"/>
              <a:t>「これまでの体験」</a:t>
            </a:r>
            <a:r>
              <a:rPr b="0" dirty="0" err="1"/>
              <a:t>を簡単に説明する</a:t>
            </a:r>
            <a:endParaRPr b="0" dirty="0"/>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dirty="0">
              <a:highlight>
                <a:srgbClr val="C0C0C0"/>
              </a:highlight>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5</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4" name="グループ化 33">
            <a:extLst>
              <a:ext uri="{FF2B5EF4-FFF2-40B4-BE49-F238E27FC236}">
                <a16:creationId xmlns:a16="http://schemas.microsoft.com/office/drawing/2014/main" id="{BD57AD38-D4E0-46A3-9651-F39FC0788C39}"/>
              </a:ext>
            </a:extLst>
          </p:cNvPr>
          <p:cNvGrpSpPr/>
          <p:nvPr/>
        </p:nvGrpSpPr>
        <p:grpSpPr>
          <a:xfrm>
            <a:off x="7002539" y="451218"/>
            <a:ext cx="982331" cy="982332"/>
            <a:chOff x="7002539" y="451218"/>
            <a:chExt cx="982331" cy="982332"/>
          </a:xfrm>
        </p:grpSpPr>
        <p:sp>
          <p:nvSpPr>
            <p:cNvPr id="35" name="円/楕円 11">
              <a:extLst>
                <a:ext uri="{FF2B5EF4-FFF2-40B4-BE49-F238E27FC236}">
                  <a16:creationId xmlns:a16="http://schemas.microsoft.com/office/drawing/2014/main" id="{B4B15EA1-F76C-4C70-A2E2-643EF1EC662D}"/>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6" name="テキスト ボックス 8">
              <a:extLst>
                <a:ext uri="{FF2B5EF4-FFF2-40B4-BE49-F238E27FC236}">
                  <a16:creationId xmlns:a16="http://schemas.microsoft.com/office/drawing/2014/main" id="{BC6C3239-1A41-4914-85AC-B5B431572929}"/>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4</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420863833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46</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主人公</a:t>
            </a:r>
            <a:r>
              <a:rPr b="0" dirty="0" err="1"/>
              <a:t>が質疑応答を受ける</a:t>
            </a:r>
            <a:endParaRPr b="0" dirty="0"/>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1872F6AE-486D-4106-A5E1-1D81DEC36DDD}"/>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7920CFEA-8B2B-4125-8FC9-A3582461BE6E}"/>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293EFCC9-68BA-4D25-8BBD-D2011151BF4E}"/>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4</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76874917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47</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の</a:t>
            </a:r>
            <a:r>
              <a:rPr dirty="0"/>
              <a:t>「</a:t>
            </a:r>
            <a:r>
              <a:rPr lang="ja-JP" altLang="en-US" dirty="0"/>
              <a:t>理想の姿</a:t>
            </a:r>
            <a:r>
              <a:rPr dirty="0"/>
              <a:t>」を</a:t>
            </a:r>
            <a:r>
              <a:rPr lang="ja-JP" altLang="en-US" dirty="0"/>
              <a:t>考え、まとめる</a:t>
            </a:r>
            <a:endParaRPr dirty="0"/>
          </a:p>
        </p:txBody>
      </p:sp>
      <p:sp>
        <p:nvSpPr>
          <p:cNvPr id="682" name="テキスト ボックス 10"/>
          <p:cNvSpPr txBox="1"/>
          <p:nvPr/>
        </p:nvSpPr>
        <p:spPr>
          <a:xfrm>
            <a:off x="1900418" y="5093425"/>
            <a:ext cx="4873405"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に対してプレゼンテーションする</a:t>
            </a:r>
            <a:endParaRPr dirty="0">
              <a:solidFill>
                <a:schemeClr val="bg2">
                  <a:lumMod val="40000"/>
                  <a:lumOff val="60000"/>
                </a:schemeClr>
              </a:solidFill>
            </a:endParaRPr>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39A29D28-3686-4B4C-99B8-BCF5E54C54D3}"/>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59287FC6-DD1C-44BD-82DD-8992F392CBD4}"/>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BB3C5113-ABE8-4336-8DFA-27CF20D16632}"/>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4</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370751894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48</a:t>
            </a:fld>
            <a:endParaRPr/>
          </a:p>
        </p:txBody>
      </p:sp>
      <p:sp>
        <p:nvSpPr>
          <p:cNvPr id="990" name="テキスト ボックス 5"/>
          <p:cNvSpPr txBox="1"/>
          <p:nvPr/>
        </p:nvSpPr>
        <p:spPr>
          <a:xfrm>
            <a:off x="443285" y="706120"/>
            <a:ext cx="7528560"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80">
                <a:latin typeface="Meiryo UI"/>
                <a:ea typeface="Meiryo UI"/>
                <a:cs typeface="Meiryo UI"/>
                <a:sym typeface="Meiryo UI"/>
              </a:defRPr>
            </a:lvl1pPr>
          </a:lstStyle>
          <a:p>
            <a:r>
              <a:t>私が〇〇〇（主人公の名前）だったら、</a:t>
            </a:r>
          </a:p>
        </p:txBody>
      </p:sp>
      <p:sp>
        <p:nvSpPr>
          <p:cNvPr id="991" name="テキスト ボックス 3"/>
          <p:cNvSpPr txBox="1"/>
          <p:nvPr/>
        </p:nvSpPr>
        <p:spPr>
          <a:xfrm>
            <a:off x="686318" y="3636679"/>
            <a:ext cx="786862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spc="180">
                <a:latin typeface="Meiryo UI"/>
                <a:ea typeface="Meiryo UI"/>
                <a:cs typeface="Meiryo UI"/>
                <a:sym typeface="Meiryo UI"/>
              </a:defRPr>
            </a:pPr>
            <a:r>
              <a:rPr lang="ja-JP" altLang="en-US" dirty="0"/>
              <a:t>実現するための</a:t>
            </a:r>
            <a:r>
              <a:rPr dirty="0" err="1"/>
              <a:t>行動として</a:t>
            </a:r>
            <a:r>
              <a:rPr dirty="0"/>
              <a:t>、</a:t>
            </a:r>
          </a:p>
          <a:p>
            <a:pPr>
              <a:defRPr sz="3200" b="1" spc="180">
                <a:latin typeface="Meiryo UI"/>
                <a:ea typeface="Meiryo UI"/>
                <a:cs typeface="Meiryo UI"/>
                <a:sym typeface="Meiryo UI"/>
              </a:defRPr>
            </a:pPr>
            <a:r>
              <a:rPr dirty="0"/>
              <a:t>　１．△△△△△△△△△△△△△△△</a:t>
            </a:r>
          </a:p>
          <a:p>
            <a:pPr>
              <a:defRPr sz="3200" b="1" spc="180">
                <a:latin typeface="Meiryo UI"/>
                <a:ea typeface="Meiryo UI"/>
                <a:cs typeface="Meiryo UI"/>
                <a:sym typeface="Meiryo UI"/>
              </a:defRPr>
            </a:pPr>
            <a:r>
              <a:rPr dirty="0"/>
              <a:t>　２．△△△△△△△△△△△△△△△</a:t>
            </a:r>
          </a:p>
          <a:p>
            <a:pPr>
              <a:defRPr sz="3200" b="1" spc="180">
                <a:latin typeface="Meiryo UI"/>
                <a:ea typeface="Meiryo UI"/>
                <a:cs typeface="Meiryo UI"/>
                <a:sym typeface="Meiryo UI"/>
              </a:defRPr>
            </a:pPr>
            <a:r>
              <a:rPr dirty="0"/>
              <a:t>　３．△△△△△△△△△△△△△△△</a:t>
            </a:r>
          </a:p>
        </p:txBody>
      </p:sp>
      <p:sp>
        <p:nvSpPr>
          <p:cNvPr id="992" name="テキスト ボックス 6"/>
          <p:cNvSpPr txBox="1"/>
          <p:nvPr/>
        </p:nvSpPr>
        <p:spPr>
          <a:xfrm>
            <a:off x="338956" y="1532686"/>
            <a:ext cx="680312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spc="180">
                <a:latin typeface="Meiryo UI"/>
                <a:ea typeface="Meiryo UI"/>
                <a:cs typeface="Meiryo UI"/>
                <a:sym typeface="Meiryo UI"/>
              </a:defRPr>
            </a:pPr>
            <a:r>
              <a:rPr dirty="0"/>
              <a:t>（</a:t>
            </a:r>
            <a:r>
              <a:rPr lang="ja-JP" altLang="en-US"/>
              <a:t>３年後の</a:t>
            </a:r>
            <a:r>
              <a:rPr dirty="0" err="1"/>
              <a:t>目標</a:t>
            </a:r>
            <a:r>
              <a:rPr lang="ja-JP" altLang="en-US"/>
              <a:t>：理想の姿</a:t>
            </a:r>
            <a:r>
              <a:rPr dirty="0"/>
              <a:t>）</a:t>
            </a:r>
            <a:r>
              <a:rPr lang="ja-JP" altLang="en-US"/>
              <a:t>　　　　　</a:t>
            </a:r>
            <a:endParaRPr lang="en-US" altLang="ja-JP" dirty="0"/>
          </a:p>
          <a:p>
            <a:pPr>
              <a:defRPr sz="3600" b="1" spc="180">
                <a:latin typeface="Meiryo UI"/>
                <a:ea typeface="Meiryo UI"/>
                <a:cs typeface="Meiryo UI"/>
                <a:sym typeface="Meiryo UI"/>
              </a:defRPr>
            </a:pPr>
            <a:r>
              <a:rPr lang="ja-JP" altLang="en-US"/>
              <a:t>　　</a:t>
            </a:r>
            <a:r>
              <a:rPr dirty="0"/>
              <a:t>□□□□□□□□□□□□</a:t>
            </a:r>
          </a:p>
          <a:p>
            <a:pPr>
              <a:defRPr sz="3600" b="1" spc="180">
                <a:latin typeface="Meiryo UI"/>
                <a:ea typeface="Meiryo UI"/>
                <a:cs typeface="Meiryo UI"/>
                <a:sym typeface="Meiryo UI"/>
              </a:defRPr>
            </a:pPr>
            <a:r>
              <a:rPr lang="ja-JP" altLang="en-US"/>
              <a:t>　　</a:t>
            </a:r>
            <a:r>
              <a:rPr dirty="0"/>
              <a:t>□□□□□□□□□□□□</a:t>
            </a:r>
          </a:p>
        </p:txBody>
      </p:sp>
      <p:sp>
        <p:nvSpPr>
          <p:cNvPr id="7" name="正方形/長方形 6">
            <a:extLst>
              <a:ext uri="{FF2B5EF4-FFF2-40B4-BE49-F238E27FC236}">
                <a16:creationId xmlns:a16="http://schemas.microsoft.com/office/drawing/2014/main" id="{C6F356B7-241E-406F-B329-572BEB83E17F}"/>
              </a:ext>
            </a:extLst>
          </p:cNvPr>
          <p:cNvSpPr/>
          <p:nvPr/>
        </p:nvSpPr>
        <p:spPr>
          <a:xfrm>
            <a:off x="6890124" y="74623"/>
            <a:ext cx="2163441" cy="661718"/>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年後などワークの</a:t>
            </a:r>
            <a:endParaRPr lang="en-US" altLang="ja-JP" sz="1200" dirty="0">
              <a:latin typeface="Meiryo UI" panose="020B0604030504040204" pitchFamily="50" charset="-128"/>
              <a:ea typeface="Meiryo UI" panose="020B0604030504040204" pitchFamily="50" charset="-128"/>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趣旨に合わせて</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200" dirty="0">
                <a:latin typeface="Meiryo UI" panose="020B0604030504040204" pitchFamily="50" charset="-128"/>
                <a:ea typeface="Meiryo UI" panose="020B0604030504040204" pitchFamily="50" charset="-128"/>
              </a:rPr>
              <a:t>カスタマイズしてください</a:t>
            </a:r>
            <a:endParaRPr kumimoji="0" lang="en-US" altLang="ja-JP" sz="12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286448902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49</a:t>
            </a:fld>
            <a:endParaRPr/>
          </a:p>
        </p:txBody>
      </p:sp>
      <p:sp>
        <p:nvSpPr>
          <p:cNvPr id="679" name="テキスト ボックス 7"/>
          <p:cNvSpPr txBox="1"/>
          <p:nvPr/>
        </p:nvSpPr>
        <p:spPr>
          <a:xfrm>
            <a:off x="1882839" y="1967877"/>
            <a:ext cx="48190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a:t>
            </a:r>
            <a:r>
              <a:rPr lang="ja-JP" altLang="en-US" b="0" dirty="0">
                <a:solidFill>
                  <a:schemeClr val="bg2">
                    <a:lumMod val="40000"/>
                    <a:lumOff val="60000"/>
                  </a:schemeClr>
                </a:solidFill>
              </a:rPr>
              <a:t>「これまでの体験」</a:t>
            </a:r>
            <a:r>
              <a:rPr b="0" dirty="0" err="1">
                <a:solidFill>
                  <a:schemeClr val="bg2">
                    <a:lumMod val="40000"/>
                    <a:lumOff val="60000"/>
                  </a:schemeClr>
                </a:solidFill>
              </a:rPr>
              <a:t>を簡単に説明する</a:t>
            </a:r>
            <a:endParaRPr b="0" dirty="0">
              <a:solidFill>
                <a:schemeClr val="bg2">
                  <a:lumMod val="40000"/>
                  <a:lumOff val="60000"/>
                </a:schemeClr>
              </a:solidFill>
            </a:endParaRPr>
          </a:p>
        </p:txBody>
      </p:sp>
      <p:sp>
        <p:nvSpPr>
          <p:cNvPr id="680" name="テキスト ボックス 9"/>
          <p:cNvSpPr txBox="1"/>
          <p:nvPr/>
        </p:nvSpPr>
        <p:spPr>
          <a:xfrm>
            <a:off x="1882837" y="3066665"/>
            <a:ext cx="50971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solidFill>
                  <a:schemeClr val="bg2">
                    <a:lumMod val="40000"/>
                    <a:lumOff val="60000"/>
                  </a:schemeClr>
                </a:solidFill>
              </a:rPr>
              <a:t>主人公</a:t>
            </a:r>
            <a:r>
              <a:rPr b="0" dirty="0" err="1">
                <a:solidFill>
                  <a:schemeClr val="bg2">
                    <a:lumMod val="40000"/>
                    <a:lumOff val="60000"/>
                  </a:schemeClr>
                </a:solidFill>
              </a:rPr>
              <a:t>が質疑応答を受ける</a:t>
            </a:r>
            <a:endParaRPr b="0" dirty="0">
              <a:solidFill>
                <a:schemeClr val="bg2">
                  <a:lumMod val="40000"/>
                  <a:lumOff val="60000"/>
                </a:schemeClr>
              </a:solidFill>
            </a:endParaRPr>
          </a:p>
        </p:txBody>
      </p:sp>
      <p:sp>
        <p:nvSpPr>
          <p:cNvPr id="681" name="テキスト ボックス 12"/>
          <p:cNvSpPr txBox="1"/>
          <p:nvPr/>
        </p:nvSpPr>
        <p:spPr>
          <a:xfrm>
            <a:off x="1908963" y="4059792"/>
            <a:ext cx="5206691" cy="40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solidFill>
                  <a:schemeClr val="bg2">
                    <a:lumMod val="40000"/>
                    <a:lumOff val="60000"/>
                  </a:schemeClr>
                </a:solidFill>
              </a:rPr>
              <a:t>他の人が</a:t>
            </a:r>
            <a:r>
              <a:rPr b="1" dirty="0" err="1">
                <a:solidFill>
                  <a:schemeClr val="bg2">
                    <a:lumMod val="40000"/>
                    <a:lumOff val="60000"/>
                  </a:schemeClr>
                </a:solidFill>
              </a:rPr>
              <a:t>主人公</a:t>
            </a:r>
            <a:r>
              <a:rPr dirty="0" err="1">
                <a:solidFill>
                  <a:schemeClr val="bg2">
                    <a:lumMod val="40000"/>
                    <a:lumOff val="60000"/>
                  </a:schemeClr>
                </a:solidFill>
              </a:rPr>
              <a:t>の</a:t>
            </a:r>
            <a:r>
              <a:rPr dirty="0">
                <a:solidFill>
                  <a:schemeClr val="bg2">
                    <a:lumMod val="40000"/>
                    <a:lumOff val="60000"/>
                  </a:schemeClr>
                </a:solidFill>
              </a:rPr>
              <a:t>「</a:t>
            </a:r>
            <a:r>
              <a:rPr lang="ja-JP" altLang="en-US" dirty="0">
                <a:solidFill>
                  <a:schemeClr val="bg2">
                    <a:lumMod val="40000"/>
                    <a:lumOff val="60000"/>
                  </a:schemeClr>
                </a:solidFill>
              </a:rPr>
              <a:t>理想の姿</a:t>
            </a:r>
            <a:r>
              <a:rPr dirty="0">
                <a:solidFill>
                  <a:schemeClr val="bg2">
                    <a:lumMod val="40000"/>
                    <a:lumOff val="60000"/>
                  </a:schemeClr>
                </a:solidFill>
              </a:rPr>
              <a:t>」を</a:t>
            </a:r>
            <a:r>
              <a:rPr lang="ja-JP" altLang="en-US" dirty="0">
                <a:solidFill>
                  <a:schemeClr val="bg2">
                    <a:lumMod val="40000"/>
                    <a:lumOff val="60000"/>
                  </a:schemeClr>
                </a:solidFill>
              </a:rPr>
              <a:t>考え、まとめる</a:t>
            </a:r>
            <a:endParaRPr dirty="0">
              <a:solidFill>
                <a:schemeClr val="bg2">
                  <a:lumMod val="40000"/>
                  <a:lumOff val="60000"/>
                </a:schemeClr>
              </a:solidFill>
            </a:endParaRPr>
          </a:p>
        </p:txBody>
      </p:sp>
      <p:sp>
        <p:nvSpPr>
          <p:cNvPr id="682" name="テキスト ボックス 10"/>
          <p:cNvSpPr txBox="1"/>
          <p:nvPr/>
        </p:nvSpPr>
        <p:spPr>
          <a:xfrm>
            <a:off x="1900418" y="5093425"/>
            <a:ext cx="4873405" cy="7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2800"/>
              </a:lnSpc>
              <a:defRPr sz="1800" spc="100">
                <a:latin typeface="Meiryo UI"/>
                <a:ea typeface="Meiryo UI"/>
                <a:cs typeface="Meiryo UI"/>
                <a:sym typeface="Meiryo UI"/>
              </a:defRPr>
            </a:pPr>
            <a:r>
              <a:rPr dirty="0" err="1"/>
              <a:t>他の人が</a:t>
            </a:r>
            <a:r>
              <a:rPr b="1" dirty="0" err="1"/>
              <a:t>主人公</a:t>
            </a:r>
            <a:r>
              <a:rPr dirty="0" err="1"/>
              <a:t>に対してプレゼンテーションする</a:t>
            </a:r>
            <a:endParaRPr dirty="0"/>
          </a:p>
        </p:txBody>
      </p:sp>
      <p:sp>
        <p:nvSpPr>
          <p:cNvPr id="683" name="テキスト ボックス 31"/>
          <p:cNvSpPr txBox="1"/>
          <p:nvPr/>
        </p:nvSpPr>
        <p:spPr>
          <a:xfrm>
            <a:off x="45720" y="737067"/>
            <a:ext cx="904192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spc="100">
                <a:latin typeface="Meiryo UI"/>
                <a:ea typeface="Meiryo UI"/>
                <a:cs typeface="Meiryo UI"/>
                <a:sym typeface="Meiryo UI"/>
              </a:defRPr>
            </a:pPr>
            <a:r>
              <a:rPr dirty="0"/>
              <a:t>一人あたりの時間の進め方（約</a:t>
            </a:r>
            <a:r>
              <a:rPr lang="en-US" altLang="ja-JP" dirty="0"/>
              <a:t>30</a:t>
            </a:r>
            <a:r>
              <a:rPr dirty="0"/>
              <a:t>分）</a:t>
            </a:r>
          </a:p>
        </p:txBody>
      </p:sp>
      <p:sp>
        <p:nvSpPr>
          <p:cNvPr id="684" name="直線コネクタ 32"/>
          <p:cNvSpPr/>
          <p:nvPr/>
        </p:nvSpPr>
        <p:spPr>
          <a:xfrm>
            <a:off x="2110810" y="1198733"/>
            <a:ext cx="4713721" cy="1"/>
          </a:xfrm>
          <a:prstGeom prst="line">
            <a:avLst/>
          </a:prstGeom>
          <a:ln w="38100">
            <a:solidFill>
              <a:srgbClr val="49B0C1"/>
            </a:solidFill>
            <a:miter/>
          </a:ln>
        </p:spPr>
        <p:txBody>
          <a:bodyPr lIns="45719" rIns="45719"/>
          <a:lstStyle/>
          <a:p>
            <a:endParaRPr/>
          </a:p>
        </p:txBody>
      </p:sp>
      <p:sp>
        <p:nvSpPr>
          <p:cNvPr id="685" name="正方形/長方形 34"/>
          <p:cNvSpPr/>
          <p:nvPr/>
        </p:nvSpPr>
        <p:spPr>
          <a:xfrm>
            <a:off x="745744" y="1786200"/>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86" name="テキスト ボックス 39"/>
          <p:cNvSpPr txBox="1"/>
          <p:nvPr/>
        </p:nvSpPr>
        <p:spPr>
          <a:xfrm>
            <a:off x="908439" y="1928925"/>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1</a:t>
            </a:r>
          </a:p>
        </p:txBody>
      </p:sp>
      <p:sp>
        <p:nvSpPr>
          <p:cNvPr id="687" name="正方形/長方形 42"/>
          <p:cNvSpPr/>
          <p:nvPr/>
        </p:nvSpPr>
        <p:spPr>
          <a:xfrm>
            <a:off x="1674495" y="1823592"/>
            <a:ext cx="6495290" cy="678944"/>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88" name="直線コネクタ 43"/>
          <p:cNvSpPr/>
          <p:nvPr/>
        </p:nvSpPr>
        <p:spPr>
          <a:xfrm>
            <a:off x="1104629" y="2588539"/>
            <a:ext cx="1" cy="248793"/>
          </a:xfrm>
          <a:prstGeom prst="line">
            <a:avLst/>
          </a:prstGeom>
          <a:ln w="50800" cap="rnd">
            <a:solidFill>
              <a:srgbClr val="49B0C1"/>
            </a:solidFill>
            <a:prstDash val="sysDot"/>
            <a:miter/>
          </a:ln>
        </p:spPr>
        <p:txBody>
          <a:bodyPr lIns="45719" rIns="45719"/>
          <a:lstStyle/>
          <a:p>
            <a:endParaRPr/>
          </a:p>
        </p:txBody>
      </p:sp>
      <p:sp>
        <p:nvSpPr>
          <p:cNvPr id="689" name="正方形/長方形 47"/>
          <p:cNvSpPr/>
          <p:nvPr/>
        </p:nvSpPr>
        <p:spPr>
          <a:xfrm>
            <a:off x="745744" y="2871515"/>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0" name="テキスト ボックス 48"/>
          <p:cNvSpPr txBox="1"/>
          <p:nvPr/>
        </p:nvSpPr>
        <p:spPr>
          <a:xfrm>
            <a:off x="908439" y="3014240"/>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2</a:t>
            </a:r>
          </a:p>
        </p:txBody>
      </p:sp>
      <p:sp>
        <p:nvSpPr>
          <p:cNvPr id="691" name="正方形/長方形 51"/>
          <p:cNvSpPr/>
          <p:nvPr/>
        </p:nvSpPr>
        <p:spPr>
          <a:xfrm>
            <a:off x="745744" y="3914101"/>
            <a:ext cx="717771" cy="716337"/>
          </a:xfrm>
          <a:prstGeom prst="rect">
            <a:avLst/>
          </a:prstGeom>
          <a:solidFill>
            <a:schemeClr val="bg1">
              <a:lumMod val="85000"/>
            </a:schemeClr>
          </a:solidFill>
          <a:ln w="12700">
            <a:miter lim="400000"/>
          </a:ln>
        </p:spPr>
        <p:txBody>
          <a:bodyPr lIns="45719" rIns="45719" anchor="ctr"/>
          <a:lstStyle/>
          <a:p>
            <a:pPr algn="ctr">
              <a:defRPr sz="1800">
                <a:solidFill>
                  <a:srgbClr val="FFFFFF"/>
                </a:solidFill>
              </a:defRPr>
            </a:pPr>
            <a:endParaRPr/>
          </a:p>
        </p:txBody>
      </p:sp>
      <p:sp>
        <p:nvSpPr>
          <p:cNvPr id="692" name="テキスト ボックス 52"/>
          <p:cNvSpPr txBox="1"/>
          <p:nvPr/>
        </p:nvSpPr>
        <p:spPr>
          <a:xfrm>
            <a:off x="908439" y="4056826"/>
            <a:ext cx="39238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3</a:t>
            </a:r>
          </a:p>
        </p:txBody>
      </p:sp>
      <p:sp>
        <p:nvSpPr>
          <p:cNvPr id="693" name="正方形/長方形 53"/>
          <p:cNvSpPr/>
          <p:nvPr/>
        </p:nvSpPr>
        <p:spPr>
          <a:xfrm>
            <a:off x="745744" y="4948142"/>
            <a:ext cx="717771" cy="716337"/>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694" name="テキスト ボックス 54"/>
          <p:cNvSpPr txBox="1"/>
          <p:nvPr/>
        </p:nvSpPr>
        <p:spPr>
          <a:xfrm>
            <a:off x="908439" y="5090867"/>
            <a:ext cx="39238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latin typeface="Arial"/>
                <a:ea typeface="Arial"/>
                <a:cs typeface="Arial"/>
                <a:sym typeface="Arial"/>
              </a:defRPr>
            </a:lvl1pPr>
          </a:lstStyle>
          <a:p>
            <a:r>
              <a:t>4</a:t>
            </a:r>
          </a:p>
        </p:txBody>
      </p:sp>
      <p:sp>
        <p:nvSpPr>
          <p:cNvPr id="695" name="正方形/長方形 56"/>
          <p:cNvSpPr/>
          <p:nvPr/>
        </p:nvSpPr>
        <p:spPr>
          <a:xfrm>
            <a:off x="1674495" y="2908907"/>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6" name="正方形/長方形 57"/>
          <p:cNvSpPr/>
          <p:nvPr/>
        </p:nvSpPr>
        <p:spPr>
          <a:xfrm>
            <a:off x="1674495" y="3951494"/>
            <a:ext cx="6495290" cy="661852"/>
          </a:xfrm>
          <a:prstGeom prst="rect">
            <a:avLst/>
          </a:prstGeom>
          <a:ln w="88900">
            <a:solidFill>
              <a:schemeClr val="bg1">
                <a:lumMod val="85000"/>
              </a:schemeClr>
            </a:solidFill>
            <a:miter/>
          </a:ln>
        </p:spPr>
        <p:txBody>
          <a:bodyPr lIns="45719" rIns="45719" anchor="ctr"/>
          <a:lstStyle/>
          <a:p>
            <a:pPr algn="ctr">
              <a:defRPr sz="1800">
                <a:solidFill>
                  <a:srgbClr val="FFFFFF"/>
                </a:solidFill>
              </a:defRPr>
            </a:pPr>
            <a:endParaRPr/>
          </a:p>
        </p:txBody>
      </p:sp>
      <p:sp>
        <p:nvSpPr>
          <p:cNvPr id="697" name="正方形/長方形 58"/>
          <p:cNvSpPr/>
          <p:nvPr/>
        </p:nvSpPr>
        <p:spPr>
          <a:xfrm>
            <a:off x="1674495" y="4985535"/>
            <a:ext cx="6495290" cy="661852"/>
          </a:xfrm>
          <a:prstGeom prst="rect">
            <a:avLst/>
          </a:prstGeom>
          <a:ln w="88900">
            <a:solidFill>
              <a:srgbClr val="49B0C1"/>
            </a:solidFill>
            <a:miter/>
          </a:ln>
        </p:spPr>
        <p:txBody>
          <a:bodyPr lIns="45719" rIns="45719" anchor="ctr"/>
          <a:lstStyle/>
          <a:p>
            <a:pPr algn="ctr">
              <a:defRPr sz="1800">
                <a:solidFill>
                  <a:srgbClr val="FFFFFF"/>
                </a:solidFill>
              </a:defRPr>
            </a:pPr>
            <a:endParaRPr/>
          </a:p>
        </p:txBody>
      </p:sp>
      <p:sp>
        <p:nvSpPr>
          <p:cNvPr id="698" name="直線コネクタ 59"/>
          <p:cNvSpPr/>
          <p:nvPr/>
        </p:nvSpPr>
        <p:spPr>
          <a:xfrm>
            <a:off x="1104629" y="3648217"/>
            <a:ext cx="1" cy="248793"/>
          </a:xfrm>
          <a:prstGeom prst="line">
            <a:avLst/>
          </a:prstGeom>
          <a:ln w="50800" cap="rnd">
            <a:solidFill>
              <a:srgbClr val="49B0C1"/>
            </a:solidFill>
            <a:prstDash val="sysDot"/>
            <a:miter/>
          </a:ln>
        </p:spPr>
        <p:txBody>
          <a:bodyPr lIns="45719" rIns="45719"/>
          <a:lstStyle/>
          <a:p>
            <a:endParaRPr/>
          </a:p>
        </p:txBody>
      </p:sp>
      <p:sp>
        <p:nvSpPr>
          <p:cNvPr id="699" name="直線コネクタ 60"/>
          <p:cNvSpPr/>
          <p:nvPr/>
        </p:nvSpPr>
        <p:spPr>
          <a:xfrm>
            <a:off x="1104629" y="4699349"/>
            <a:ext cx="1" cy="248793"/>
          </a:xfrm>
          <a:prstGeom prst="line">
            <a:avLst/>
          </a:prstGeom>
          <a:ln w="50800" cap="rnd">
            <a:solidFill>
              <a:srgbClr val="49B0C1"/>
            </a:solidFill>
            <a:prstDash val="sysDot"/>
            <a:miter/>
          </a:ln>
        </p:spPr>
        <p:txBody>
          <a:bodyPr lIns="45719" rIns="45719"/>
          <a:lstStyle/>
          <a:p>
            <a:endParaRPr/>
          </a:p>
        </p:txBody>
      </p:sp>
      <p:sp>
        <p:nvSpPr>
          <p:cNvPr id="700" name="正方形/長方形 61"/>
          <p:cNvSpPr/>
          <p:nvPr/>
        </p:nvSpPr>
        <p:spPr>
          <a:xfrm>
            <a:off x="7118643" y="1819251"/>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1" name="正方形/長方形 62"/>
          <p:cNvSpPr/>
          <p:nvPr/>
        </p:nvSpPr>
        <p:spPr>
          <a:xfrm>
            <a:off x="7118643" y="2887476"/>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2" name="正方形/長方形 63"/>
          <p:cNvSpPr/>
          <p:nvPr/>
        </p:nvSpPr>
        <p:spPr>
          <a:xfrm>
            <a:off x="7118643" y="3938608"/>
            <a:ext cx="1051141" cy="678944"/>
          </a:xfrm>
          <a:prstGeom prst="rect">
            <a:avLst/>
          </a:prstGeom>
          <a:solidFill>
            <a:schemeClr val="bg1">
              <a:lumMod val="85000"/>
            </a:schemeClr>
          </a:solidFill>
          <a:ln w="12700">
            <a:solidFill>
              <a:schemeClr val="bg1">
                <a:lumMod val="85000"/>
              </a:schemeClr>
            </a:solidFill>
            <a:miter lim="400000"/>
          </a:ln>
        </p:spPr>
        <p:txBody>
          <a:bodyPr lIns="45719" rIns="45719" anchor="ctr"/>
          <a:lstStyle/>
          <a:p>
            <a:pPr algn="ctr">
              <a:defRPr sz="1800">
                <a:solidFill>
                  <a:srgbClr val="FFFFFF"/>
                </a:solidFill>
              </a:defRPr>
            </a:pPr>
            <a:endParaRPr/>
          </a:p>
        </p:txBody>
      </p:sp>
      <p:sp>
        <p:nvSpPr>
          <p:cNvPr id="703" name="正方形/長方形 64"/>
          <p:cNvSpPr/>
          <p:nvPr/>
        </p:nvSpPr>
        <p:spPr>
          <a:xfrm>
            <a:off x="7118643" y="4972649"/>
            <a:ext cx="1051141" cy="678944"/>
          </a:xfrm>
          <a:prstGeom prst="rect">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704" name="テキスト ボックス 65"/>
          <p:cNvSpPr txBox="1"/>
          <p:nvPr/>
        </p:nvSpPr>
        <p:spPr>
          <a:xfrm>
            <a:off x="7219206" y="1978398"/>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ja-JP" altLang="en-US" dirty="0"/>
              <a:t>５</a:t>
            </a:r>
            <a:r>
              <a:rPr dirty="0"/>
              <a:t>分</a:t>
            </a:r>
          </a:p>
        </p:txBody>
      </p:sp>
      <p:sp>
        <p:nvSpPr>
          <p:cNvPr id="705" name="テキスト ボックス 66"/>
          <p:cNvSpPr txBox="1"/>
          <p:nvPr/>
        </p:nvSpPr>
        <p:spPr>
          <a:xfrm>
            <a:off x="7219206" y="3063712"/>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9</a:t>
            </a:r>
            <a:r>
              <a:rPr dirty="0"/>
              <a:t>分</a:t>
            </a:r>
          </a:p>
        </p:txBody>
      </p:sp>
      <p:sp>
        <p:nvSpPr>
          <p:cNvPr id="706" name="テキスト ボックス 67"/>
          <p:cNvSpPr txBox="1"/>
          <p:nvPr/>
        </p:nvSpPr>
        <p:spPr>
          <a:xfrm>
            <a:off x="7219206" y="4114844"/>
            <a:ext cx="9134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800" b="1" spc="100">
                <a:solidFill>
                  <a:srgbClr val="FFFFFF"/>
                </a:solidFill>
                <a:latin typeface="Meiryo UI"/>
                <a:ea typeface="Meiryo UI"/>
                <a:cs typeface="Meiryo UI"/>
                <a:sym typeface="Meiryo UI"/>
              </a:defRPr>
            </a:pPr>
            <a:r>
              <a:rPr lang="en-US" altLang="ja-JP" dirty="0"/>
              <a:t>4</a:t>
            </a:r>
            <a:r>
              <a:rPr dirty="0"/>
              <a:t>分</a:t>
            </a:r>
          </a:p>
        </p:txBody>
      </p:sp>
      <p:sp>
        <p:nvSpPr>
          <p:cNvPr id="707" name="テキスト ボックス 68"/>
          <p:cNvSpPr txBox="1"/>
          <p:nvPr/>
        </p:nvSpPr>
        <p:spPr>
          <a:xfrm>
            <a:off x="7219206" y="5037789"/>
            <a:ext cx="91340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b="1" spc="100">
                <a:solidFill>
                  <a:srgbClr val="FFFFFF"/>
                </a:solidFill>
                <a:latin typeface="Meiryo UI"/>
                <a:ea typeface="Meiryo UI"/>
                <a:cs typeface="Meiryo UI"/>
                <a:sym typeface="Meiryo UI"/>
              </a:defRPr>
            </a:pPr>
            <a:r>
              <a:rPr lang="ja-JP" altLang="en-US" dirty="0"/>
              <a:t>３</a:t>
            </a:r>
            <a:r>
              <a:rPr dirty="0" err="1"/>
              <a:t>人分で</a:t>
            </a:r>
            <a:endParaRPr dirty="0"/>
          </a:p>
          <a:p>
            <a:pPr algn="ctr">
              <a:defRPr sz="1800" b="1" spc="100">
                <a:solidFill>
                  <a:srgbClr val="FFFFFF"/>
                </a:solidFill>
                <a:latin typeface="Meiryo UI"/>
                <a:ea typeface="Meiryo UI"/>
                <a:cs typeface="Meiryo UI"/>
                <a:sym typeface="Meiryo UI"/>
              </a:defRPr>
            </a:pPr>
            <a:r>
              <a:rPr lang="en-US" altLang="ja-JP" dirty="0"/>
              <a:t>12</a:t>
            </a:r>
            <a:r>
              <a:rPr dirty="0"/>
              <a:t>分</a:t>
            </a:r>
          </a:p>
        </p:txBody>
      </p:sp>
      <p:grpSp>
        <p:nvGrpSpPr>
          <p:cNvPr id="35" name="グループ化 34">
            <a:extLst>
              <a:ext uri="{FF2B5EF4-FFF2-40B4-BE49-F238E27FC236}">
                <a16:creationId xmlns:a16="http://schemas.microsoft.com/office/drawing/2014/main" id="{C70124FA-16E3-47B1-ABA5-CA1C128ECF62}"/>
              </a:ext>
            </a:extLst>
          </p:cNvPr>
          <p:cNvGrpSpPr/>
          <p:nvPr/>
        </p:nvGrpSpPr>
        <p:grpSpPr>
          <a:xfrm>
            <a:off x="7002539" y="451218"/>
            <a:ext cx="982331" cy="982332"/>
            <a:chOff x="7002539" y="451218"/>
            <a:chExt cx="982331" cy="982332"/>
          </a:xfrm>
        </p:grpSpPr>
        <p:sp>
          <p:nvSpPr>
            <p:cNvPr id="36" name="円/楕円 11">
              <a:extLst>
                <a:ext uri="{FF2B5EF4-FFF2-40B4-BE49-F238E27FC236}">
                  <a16:creationId xmlns:a16="http://schemas.microsoft.com/office/drawing/2014/main" id="{1564254F-4224-4E6A-B737-05D611A394A6}"/>
                </a:ext>
              </a:extLst>
            </p:cNvPr>
            <p:cNvSpPr/>
            <p:nvPr/>
          </p:nvSpPr>
          <p:spPr>
            <a:xfrm>
              <a:off x="7002539" y="451218"/>
              <a:ext cx="982331" cy="982332"/>
            </a:xfrm>
            <a:prstGeom prst="ellipse">
              <a:avLst/>
            </a:prstGeom>
            <a:solidFill>
              <a:srgbClr val="7F7F7F"/>
            </a:solidFill>
            <a:ln w="12700">
              <a:miter lim="400000"/>
            </a:ln>
          </p:spPr>
          <p:txBody>
            <a:bodyPr lIns="45719" rIns="45719" anchor="ctr"/>
            <a:lstStyle/>
            <a:p>
              <a:pPr algn="ctr">
                <a:defRPr sz="1800">
                  <a:solidFill>
                    <a:srgbClr val="FFFFFF"/>
                  </a:solidFill>
                </a:defRPr>
              </a:pPr>
              <a:endParaRPr/>
            </a:p>
          </p:txBody>
        </p:sp>
        <p:sp>
          <p:nvSpPr>
            <p:cNvPr id="37" name="テキスト ボックス 8">
              <a:extLst>
                <a:ext uri="{FF2B5EF4-FFF2-40B4-BE49-F238E27FC236}">
                  <a16:creationId xmlns:a16="http://schemas.microsoft.com/office/drawing/2014/main" id="{9B018145-4431-439A-9A0B-EC08C94ED3FF}"/>
                </a:ext>
              </a:extLst>
            </p:cNvPr>
            <p:cNvSpPr txBox="1"/>
            <p:nvPr/>
          </p:nvSpPr>
          <p:spPr>
            <a:xfrm>
              <a:off x="7078192" y="656192"/>
              <a:ext cx="88659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solidFill>
                    <a:srgbClr val="FFFFFF"/>
                  </a:solidFill>
                  <a:latin typeface="Arial"/>
                  <a:ea typeface="Arial"/>
                  <a:cs typeface="Arial"/>
                  <a:sym typeface="Arial"/>
                </a:defRPr>
              </a:pPr>
              <a:r>
                <a:rPr lang="en-US" altLang="ja-JP" dirty="0"/>
                <a:t>4</a:t>
              </a:r>
              <a:r>
                <a:rPr sz="2000" dirty="0">
                  <a:latin typeface="Meiryo UI"/>
                  <a:ea typeface="Meiryo UI"/>
                  <a:cs typeface="Meiryo UI"/>
                  <a:sym typeface="Meiryo UI"/>
                </a:rPr>
                <a:t>人目</a:t>
              </a:r>
            </a:p>
          </p:txBody>
        </p:sp>
      </p:grpSp>
    </p:spTree>
    <p:extLst>
      <p:ext uri="{BB962C8B-B14F-4D97-AF65-F5344CB8AC3E}">
        <p14:creationId xmlns:p14="http://schemas.microsoft.com/office/powerpoint/2010/main" val="18638640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スライド番号プレースホルダー 3"/>
          <p:cNvSpPr txBox="1">
            <a:spLocks noGrp="1"/>
          </p:cNvSpPr>
          <p:nvPr>
            <p:ph type="sldNum" sz="quarter" idx="2"/>
          </p:nvPr>
        </p:nvSpPr>
        <p:spPr>
          <a:xfrm>
            <a:off x="8747225" y="6439808"/>
            <a:ext cx="18860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361" name="正方形/長方形 5"/>
          <p:cNvSpPr txBox="1"/>
          <p:nvPr/>
        </p:nvSpPr>
        <p:spPr>
          <a:xfrm>
            <a:off x="625499" y="425796"/>
            <a:ext cx="298414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800" b="1">
                <a:latin typeface="Meiryo UI"/>
                <a:ea typeface="Meiryo UI"/>
                <a:cs typeface="Meiryo UI"/>
                <a:sym typeface="Meiryo UI"/>
              </a:defRPr>
            </a:lvl1pPr>
          </a:lstStyle>
          <a:p>
            <a:r>
              <a:rPr sz="5400" dirty="0"/>
              <a:t>「</a:t>
            </a:r>
            <a:r>
              <a:rPr sz="5400" dirty="0" err="1"/>
              <a:t>タニモク</a:t>
            </a:r>
            <a:r>
              <a:rPr sz="5400" dirty="0"/>
              <a:t>」</a:t>
            </a:r>
          </a:p>
        </p:txBody>
      </p:sp>
      <p:sp>
        <p:nvSpPr>
          <p:cNvPr id="362" name="正方形/長方形 8"/>
          <p:cNvSpPr txBox="1"/>
          <p:nvPr/>
        </p:nvSpPr>
        <p:spPr>
          <a:xfrm>
            <a:off x="758303" y="1462943"/>
            <a:ext cx="793350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a:defRPr sz="1800" b="1">
                <a:latin typeface="Meiryo UI"/>
                <a:ea typeface="Meiryo UI"/>
                <a:cs typeface="Meiryo UI"/>
                <a:sym typeface="Meiryo UI"/>
              </a:defRPr>
            </a:pPr>
            <a:r>
              <a:rPr dirty="0"/>
              <a:t>4人or３人１組：他人の</a:t>
            </a:r>
            <a:r>
              <a:rPr lang="ja-JP" altLang="en-US"/>
              <a:t>視点</a:t>
            </a:r>
            <a:r>
              <a:rPr dirty="0" err="1"/>
              <a:t>を活用することで</a:t>
            </a:r>
            <a:r>
              <a:rPr dirty="0"/>
              <a:t>、</a:t>
            </a:r>
            <a:r>
              <a:rPr lang="ja-JP" altLang="en-US"/>
              <a:t>自分の活かし方がわかり、</a:t>
            </a:r>
            <a:endParaRPr dirty="0"/>
          </a:p>
          <a:p>
            <a:pPr>
              <a:defRPr sz="1800" b="1">
                <a:latin typeface="Meiryo UI"/>
                <a:ea typeface="Meiryo UI"/>
                <a:cs typeface="Meiryo UI"/>
                <a:sym typeface="Meiryo UI"/>
              </a:defRPr>
            </a:pPr>
            <a:r>
              <a:rPr lang="ja-JP" altLang="en-US"/>
              <a:t>前向きな</a:t>
            </a:r>
            <a:r>
              <a:rPr dirty="0" err="1"/>
              <a:t>目標や行動の切り口が得られる</a:t>
            </a:r>
            <a:r>
              <a:rPr dirty="0"/>
              <a:t>、「</a:t>
            </a:r>
            <a:r>
              <a:rPr u="sng" dirty="0" err="1"/>
              <a:t>ワークショップ</a:t>
            </a:r>
            <a:r>
              <a:rPr dirty="0" err="1"/>
              <a:t>」です</a:t>
            </a:r>
            <a:r>
              <a:rPr dirty="0"/>
              <a:t>。</a:t>
            </a:r>
          </a:p>
        </p:txBody>
      </p:sp>
      <p:pic>
        <p:nvPicPr>
          <p:cNvPr id="363" name="図 2" descr="図 2"/>
          <p:cNvPicPr>
            <a:picLocks noChangeAspect="1"/>
          </p:cNvPicPr>
          <p:nvPr/>
        </p:nvPicPr>
        <p:blipFill>
          <a:blip r:embed="rId3"/>
          <a:stretch>
            <a:fillRect/>
          </a:stretch>
        </p:blipFill>
        <p:spPr>
          <a:xfrm>
            <a:off x="4716016" y="3902666"/>
            <a:ext cx="4427984" cy="2955365"/>
          </a:xfrm>
          <a:prstGeom prst="rect">
            <a:avLst/>
          </a:prstGeom>
          <a:ln w="12700">
            <a:miter lim="400000"/>
          </a:ln>
        </p:spPr>
      </p:pic>
      <p:pic>
        <p:nvPicPr>
          <p:cNvPr id="364" name="図 7" descr="図 7"/>
          <p:cNvPicPr>
            <a:picLocks noChangeAspect="1"/>
          </p:cNvPicPr>
          <p:nvPr/>
        </p:nvPicPr>
        <p:blipFill>
          <a:blip r:embed="rId4"/>
          <a:stretch>
            <a:fillRect/>
          </a:stretch>
        </p:blipFill>
        <p:spPr>
          <a:xfrm>
            <a:off x="0" y="2440212"/>
            <a:ext cx="5181985" cy="3458607"/>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50</a:t>
            </a:fld>
            <a:endParaRPr/>
          </a:p>
        </p:txBody>
      </p:sp>
      <p:sp>
        <p:nvSpPr>
          <p:cNvPr id="1315" name="テキスト ボックス 9"/>
          <p:cNvSpPr txBox="1"/>
          <p:nvPr/>
        </p:nvSpPr>
        <p:spPr>
          <a:xfrm>
            <a:off x="1881201" y="1567776"/>
            <a:ext cx="6461761" cy="241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5400" b="1" spc="180">
                <a:latin typeface="Meiryo UI"/>
                <a:ea typeface="Meiryo UI"/>
                <a:cs typeface="Meiryo UI"/>
                <a:sym typeface="Meiryo UI"/>
              </a:defRPr>
            </a:pPr>
            <a:r>
              <a:rPr lang="ja-JP" altLang="en-US"/>
              <a:t>個人</a:t>
            </a:r>
            <a:r>
              <a:rPr dirty="0" err="1"/>
              <a:t>目標を</a:t>
            </a:r>
            <a:endParaRPr dirty="0"/>
          </a:p>
          <a:p>
            <a:pPr>
              <a:lnSpc>
                <a:spcPct val="150000"/>
              </a:lnSpc>
              <a:defRPr sz="5400" b="1" spc="180">
                <a:latin typeface="Meiryo UI"/>
                <a:ea typeface="Meiryo UI"/>
                <a:cs typeface="Meiryo UI"/>
                <a:sym typeface="Meiryo UI"/>
              </a:defRPr>
            </a:pPr>
            <a:r>
              <a:rPr dirty="0" err="1"/>
              <a:t>まとめてみる</a:t>
            </a:r>
            <a:r>
              <a:rPr dirty="0"/>
              <a:t>。</a:t>
            </a:r>
          </a:p>
        </p:txBody>
      </p:sp>
      <p:grpSp>
        <p:nvGrpSpPr>
          <p:cNvPr id="1318" name="グループ化 3"/>
          <p:cNvGrpSpPr/>
          <p:nvPr/>
        </p:nvGrpSpPr>
        <p:grpSpPr>
          <a:xfrm>
            <a:off x="5895690" y="2722921"/>
            <a:ext cx="1412158" cy="1412158"/>
            <a:chOff x="0" y="0"/>
            <a:chExt cx="1412157" cy="1412157"/>
          </a:xfrm>
        </p:grpSpPr>
        <p:sp>
          <p:nvSpPr>
            <p:cNvPr id="1316" name="円/楕円 7"/>
            <p:cNvSpPr/>
            <p:nvPr/>
          </p:nvSpPr>
          <p:spPr>
            <a:xfrm>
              <a:off x="0" y="0"/>
              <a:ext cx="1412157" cy="1412157"/>
            </a:xfrm>
            <a:prstGeom prst="ellipse">
              <a:avLst/>
            </a:prstGeom>
            <a:solidFill>
              <a:srgbClr val="7F7F7F"/>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sp>
          <p:nvSpPr>
            <p:cNvPr id="1317" name="テキスト ボックス 8"/>
            <p:cNvSpPr txBox="1"/>
            <p:nvPr/>
          </p:nvSpPr>
          <p:spPr>
            <a:xfrm>
              <a:off x="225958" y="312219"/>
              <a:ext cx="1124867" cy="7694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400">
                  <a:solidFill>
                    <a:srgbClr val="FFFFFF"/>
                  </a:solidFill>
                  <a:latin typeface="Arial"/>
                  <a:ea typeface="Arial"/>
                  <a:cs typeface="Arial"/>
                  <a:sym typeface="Arial"/>
                </a:defRPr>
              </a:pPr>
              <a:r>
                <a:rPr lang="en-US" altLang="ja-JP" dirty="0"/>
                <a:t>10</a:t>
              </a:r>
              <a:r>
                <a:rPr sz="2400" dirty="0">
                  <a:latin typeface="Meiryo UI"/>
                  <a:ea typeface="Meiryo UI"/>
                  <a:cs typeface="Meiryo UI"/>
                  <a:sym typeface="Meiryo UI"/>
                </a:rPr>
                <a:t>分</a:t>
              </a:r>
            </a:p>
          </p:txBody>
        </p:sp>
      </p:grpSp>
      <p:sp>
        <p:nvSpPr>
          <p:cNvPr id="1319" name="直線コネクタ 10"/>
          <p:cNvSpPr/>
          <p:nvPr/>
        </p:nvSpPr>
        <p:spPr>
          <a:xfrm>
            <a:off x="1967877" y="2908649"/>
            <a:ext cx="3348924" cy="1"/>
          </a:xfrm>
          <a:prstGeom prst="line">
            <a:avLst/>
          </a:prstGeom>
          <a:ln w="63500">
            <a:solidFill>
              <a:srgbClr val="49B0C1"/>
            </a:solidFill>
            <a:miter/>
          </a:ln>
        </p:spPr>
        <p:txBody>
          <a:bodyPr lIns="45719" rIns="45719"/>
          <a:lstStyle/>
          <a:p>
            <a:endParaRPr/>
          </a:p>
        </p:txBody>
      </p:sp>
      <p:sp>
        <p:nvSpPr>
          <p:cNvPr id="1320" name="直線コネクタ 11"/>
          <p:cNvSpPr/>
          <p:nvPr/>
        </p:nvSpPr>
        <p:spPr>
          <a:xfrm>
            <a:off x="1959488" y="3932106"/>
            <a:ext cx="3350500" cy="1"/>
          </a:xfrm>
          <a:prstGeom prst="line">
            <a:avLst/>
          </a:prstGeom>
          <a:ln w="63500">
            <a:solidFill>
              <a:srgbClr val="49B0C1"/>
            </a:solidFill>
            <a:miter/>
          </a:ln>
        </p:spPr>
        <p:txBody>
          <a:bodyPr lIns="45719" rIns="45719"/>
          <a:lstStyle/>
          <a:p>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1326" name="テキスト ボックス 5"/>
          <p:cNvSpPr txBox="1"/>
          <p:nvPr/>
        </p:nvSpPr>
        <p:spPr>
          <a:xfrm>
            <a:off x="1995779" y="2526029"/>
            <a:ext cx="5152442" cy="180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spc="180">
                <a:latin typeface="Meiryo UI"/>
                <a:ea typeface="Meiryo UI"/>
                <a:cs typeface="Meiryo UI"/>
                <a:sym typeface="Meiryo UI"/>
              </a:defRPr>
            </a:lvl1pPr>
          </a:lstStyle>
          <a:p>
            <a:r>
              <a:rPr dirty="0" err="1"/>
              <a:t>効果を高めるコツ</a:t>
            </a:r>
            <a:endParaRPr dirty="0"/>
          </a:p>
        </p:txBody>
      </p:sp>
      <p:sp>
        <p:nvSpPr>
          <p:cNvPr id="1327" name="直線コネクタ 6"/>
          <p:cNvSpPr/>
          <p:nvPr/>
        </p:nvSpPr>
        <p:spPr>
          <a:xfrm>
            <a:off x="1995779" y="3469822"/>
            <a:ext cx="5152442" cy="0"/>
          </a:xfrm>
          <a:prstGeom prst="line">
            <a:avLst/>
          </a:prstGeom>
          <a:ln w="63500">
            <a:solidFill>
              <a:srgbClr val="49B0C1"/>
            </a:solidFill>
            <a:miter/>
          </a:ln>
        </p:spPr>
        <p:txBody>
          <a:bodyPr lIns="45719" rIns="45719"/>
          <a:lstStyle/>
          <a:p>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
        <p:nvSpPr>
          <p:cNvPr id="1333" name="テキスト ボックス 7"/>
          <p:cNvSpPr txBox="1"/>
          <p:nvPr/>
        </p:nvSpPr>
        <p:spPr>
          <a:xfrm>
            <a:off x="1431598" y="1586628"/>
            <a:ext cx="6411081" cy="3342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4400" b="1" spc="180">
                <a:latin typeface="Meiryo UI"/>
                <a:ea typeface="Meiryo UI"/>
                <a:cs typeface="Meiryo UI"/>
                <a:sym typeface="Meiryo UI"/>
              </a:defRPr>
            </a:pPr>
            <a:r>
              <a:t>今すぐ </a:t>
            </a:r>
            <a:r>
              <a:rPr sz="3000" b="0"/>
              <a:t>行動に移すこと</a:t>
            </a:r>
            <a:endParaRPr sz="3000"/>
          </a:p>
          <a:p>
            <a:pPr>
              <a:lnSpc>
                <a:spcPct val="150000"/>
              </a:lnSpc>
              <a:defRPr sz="4400" b="1" spc="180">
                <a:latin typeface="Meiryo UI"/>
                <a:ea typeface="Meiryo UI"/>
                <a:cs typeface="Meiryo UI"/>
                <a:sym typeface="Meiryo UI"/>
              </a:defRPr>
            </a:pPr>
            <a:r>
              <a:t>１週間後</a:t>
            </a:r>
            <a:r>
              <a:rPr sz="3200"/>
              <a:t>までに</a:t>
            </a:r>
            <a:r>
              <a:t> </a:t>
            </a:r>
            <a:r>
              <a:rPr sz="3000" b="0"/>
              <a:t>行動すること</a:t>
            </a:r>
            <a:endParaRPr sz="3000"/>
          </a:p>
          <a:p>
            <a:pPr>
              <a:lnSpc>
                <a:spcPct val="150000"/>
              </a:lnSpc>
              <a:defRPr sz="4400" b="1" spc="180">
                <a:latin typeface="Meiryo UI"/>
                <a:ea typeface="Meiryo UI"/>
                <a:cs typeface="Meiryo UI"/>
                <a:sym typeface="Meiryo UI"/>
              </a:defRPr>
            </a:pPr>
            <a:r>
              <a:t>半年後までに </a:t>
            </a:r>
            <a:r>
              <a:rPr sz="3000" b="0"/>
              <a:t>準備すること</a:t>
            </a:r>
          </a:p>
        </p:txBody>
      </p:sp>
      <p:sp>
        <p:nvSpPr>
          <p:cNvPr id="1334" name="直線コネクタ 8"/>
          <p:cNvSpPr/>
          <p:nvPr/>
        </p:nvSpPr>
        <p:spPr>
          <a:xfrm>
            <a:off x="1403686" y="2516576"/>
            <a:ext cx="1662703" cy="1"/>
          </a:xfrm>
          <a:prstGeom prst="line">
            <a:avLst/>
          </a:prstGeom>
          <a:ln w="63500">
            <a:solidFill>
              <a:srgbClr val="49B0C1"/>
            </a:solidFill>
            <a:miter/>
          </a:ln>
        </p:spPr>
        <p:txBody>
          <a:bodyPr lIns="45719" rIns="45719"/>
          <a:lstStyle/>
          <a:p>
            <a:endParaRPr/>
          </a:p>
        </p:txBody>
      </p:sp>
      <p:sp>
        <p:nvSpPr>
          <p:cNvPr id="1335" name="直線コネクタ 9"/>
          <p:cNvSpPr/>
          <p:nvPr/>
        </p:nvSpPr>
        <p:spPr>
          <a:xfrm>
            <a:off x="1403686" y="3543796"/>
            <a:ext cx="3486367" cy="1"/>
          </a:xfrm>
          <a:prstGeom prst="line">
            <a:avLst/>
          </a:prstGeom>
          <a:ln w="63500">
            <a:solidFill>
              <a:srgbClr val="49B0C1"/>
            </a:solidFill>
            <a:miter/>
          </a:ln>
        </p:spPr>
        <p:txBody>
          <a:bodyPr lIns="45719" rIns="45719"/>
          <a:lstStyle/>
          <a:p>
            <a:endParaRPr/>
          </a:p>
        </p:txBody>
      </p:sp>
      <p:sp>
        <p:nvSpPr>
          <p:cNvPr id="1336" name="直線コネクタ 12"/>
          <p:cNvSpPr/>
          <p:nvPr/>
        </p:nvSpPr>
        <p:spPr>
          <a:xfrm>
            <a:off x="1424952" y="4562357"/>
            <a:ext cx="3282877" cy="1"/>
          </a:xfrm>
          <a:prstGeom prst="line">
            <a:avLst/>
          </a:prstGeom>
          <a:ln w="63500">
            <a:solidFill>
              <a:srgbClr val="49B0C1"/>
            </a:solidFill>
            <a:miter/>
          </a:ln>
        </p:spPr>
        <p:txBody>
          <a:bodyPr lIns="45719" rIns="45719"/>
          <a:lstStyle/>
          <a:p>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a:p>
        </p:txBody>
      </p:sp>
      <p:sp>
        <p:nvSpPr>
          <p:cNvPr id="1339" name="正方形/長方形 2"/>
          <p:cNvSpPr txBox="1"/>
          <p:nvPr/>
        </p:nvSpPr>
        <p:spPr>
          <a:xfrm>
            <a:off x="491424" y="2063251"/>
            <a:ext cx="184912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4400" b="1" spc="180">
                <a:latin typeface="Meiryo UI"/>
                <a:ea typeface="Meiryo UI"/>
                <a:cs typeface="Meiryo UI"/>
                <a:sym typeface="Meiryo UI"/>
              </a:defRPr>
            </a:lvl1pPr>
          </a:lstStyle>
          <a:p>
            <a:r>
              <a:t>今すぐ</a:t>
            </a:r>
          </a:p>
        </p:txBody>
      </p:sp>
      <p:sp>
        <p:nvSpPr>
          <p:cNvPr id="1340" name="正方形/長方形 17"/>
          <p:cNvSpPr txBox="1"/>
          <p:nvPr/>
        </p:nvSpPr>
        <p:spPr>
          <a:xfrm>
            <a:off x="569401" y="2863615"/>
            <a:ext cx="1765301"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000" b="1" spc="180">
                <a:latin typeface="Meiryo UI"/>
                <a:ea typeface="Meiryo UI"/>
                <a:cs typeface="Meiryo UI"/>
                <a:sym typeface="Meiryo UI"/>
              </a:defRPr>
            </a:lvl1pPr>
          </a:lstStyle>
          <a:p>
            <a:r>
              <a:t>行動すること</a:t>
            </a:r>
          </a:p>
        </p:txBody>
      </p:sp>
      <p:sp>
        <p:nvSpPr>
          <p:cNvPr id="1341" name="正方形/長方形 21"/>
          <p:cNvSpPr txBox="1"/>
          <p:nvPr/>
        </p:nvSpPr>
        <p:spPr>
          <a:xfrm>
            <a:off x="400561" y="3380190"/>
            <a:ext cx="316573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150000"/>
              </a:lnSpc>
              <a:defRPr sz="4400" b="1" spc="180">
                <a:latin typeface="Meiryo UI"/>
                <a:ea typeface="Meiryo UI"/>
                <a:cs typeface="Meiryo UI"/>
                <a:sym typeface="Meiryo UI"/>
              </a:defRPr>
            </a:pPr>
            <a:r>
              <a:t>1週間後</a:t>
            </a:r>
            <a:r>
              <a:rPr sz="2400"/>
              <a:t>までに</a:t>
            </a:r>
          </a:p>
        </p:txBody>
      </p:sp>
      <p:sp>
        <p:nvSpPr>
          <p:cNvPr id="1342" name="正方形/長方形 23"/>
          <p:cNvSpPr txBox="1"/>
          <p:nvPr/>
        </p:nvSpPr>
        <p:spPr>
          <a:xfrm>
            <a:off x="558742" y="4158569"/>
            <a:ext cx="1765301"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000" b="1" spc="180">
                <a:latin typeface="Meiryo UI"/>
                <a:ea typeface="Meiryo UI"/>
                <a:cs typeface="Meiryo UI"/>
                <a:sym typeface="Meiryo UI"/>
              </a:defRPr>
            </a:lvl1pPr>
          </a:lstStyle>
          <a:p>
            <a:r>
              <a:t>行動すること</a:t>
            </a:r>
          </a:p>
        </p:txBody>
      </p:sp>
      <p:sp>
        <p:nvSpPr>
          <p:cNvPr id="1343" name="正方形/長方形 24"/>
          <p:cNvSpPr txBox="1"/>
          <p:nvPr/>
        </p:nvSpPr>
        <p:spPr>
          <a:xfrm>
            <a:off x="491423" y="4758494"/>
            <a:ext cx="2832101"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150000"/>
              </a:lnSpc>
              <a:defRPr sz="4400" b="1" spc="180">
                <a:latin typeface="Meiryo UI"/>
                <a:ea typeface="Meiryo UI"/>
                <a:cs typeface="Meiryo UI"/>
                <a:sym typeface="Meiryo UI"/>
              </a:defRPr>
            </a:pPr>
            <a:r>
              <a:t>半年後</a:t>
            </a:r>
            <a:r>
              <a:rPr sz="2400"/>
              <a:t>までに</a:t>
            </a:r>
          </a:p>
        </p:txBody>
      </p:sp>
      <p:sp>
        <p:nvSpPr>
          <p:cNvPr id="1344" name="正方形/長方形 25"/>
          <p:cNvSpPr txBox="1"/>
          <p:nvPr/>
        </p:nvSpPr>
        <p:spPr>
          <a:xfrm>
            <a:off x="569401" y="5561936"/>
            <a:ext cx="1765301"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defRPr sz="2000" b="1" spc="180">
                <a:latin typeface="Meiryo UI"/>
                <a:ea typeface="Meiryo UI"/>
                <a:cs typeface="Meiryo UI"/>
                <a:sym typeface="Meiryo UI"/>
              </a:defRPr>
            </a:lvl1pPr>
          </a:lstStyle>
          <a:p>
            <a:r>
              <a:t>準備すること</a:t>
            </a:r>
          </a:p>
        </p:txBody>
      </p:sp>
      <p:sp>
        <p:nvSpPr>
          <p:cNvPr id="1345" name="テキスト ボックス 10"/>
          <p:cNvSpPr txBox="1"/>
          <p:nvPr/>
        </p:nvSpPr>
        <p:spPr>
          <a:xfrm>
            <a:off x="419037" y="908153"/>
            <a:ext cx="132343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dirty="0" err="1">
                <a:latin typeface="メイリオ"/>
                <a:ea typeface="メイリオ"/>
                <a:cs typeface="メイリオ"/>
                <a:sym typeface="メイリオ"/>
              </a:rPr>
              <a:t>目標</a:t>
            </a:r>
            <a:endParaRPr dirty="0">
              <a:latin typeface="メイリオ"/>
              <a:ea typeface="メイリオ"/>
              <a:cs typeface="メイリオ"/>
              <a:sym typeface="メイリオ"/>
            </a:endParaRPr>
          </a:p>
        </p:txBody>
      </p:sp>
      <p:sp>
        <p:nvSpPr>
          <p:cNvPr id="1346" name="直線コネクタ 4"/>
          <p:cNvSpPr/>
          <p:nvPr/>
        </p:nvSpPr>
        <p:spPr>
          <a:xfrm>
            <a:off x="523681" y="2063251"/>
            <a:ext cx="8103483" cy="1"/>
          </a:xfrm>
          <a:prstGeom prst="line">
            <a:avLst/>
          </a:prstGeom>
          <a:ln w="38100">
            <a:solidFill>
              <a:srgbClr val="000000"/>
            </a:solidFill>
            <a:prstDash val="sysDot"/>
            <a:miter/>
          </a:ln>
        </p:spPr>
        <p:txBody>
          <a:bodyPr lIns="45719" rIns="45719"/>
          <a:lstStyle/>
          <a:p>
            <a:endParaRPr/>
          </a:p>
        </p:txBody>
      </p:sp>
      <p:sp>
        <p:nvSpPr>
          <p:cNvPr id="1347" name="直線コネクタ 18"/>
          <p:cNvSpPr/>
          <p:nvPr/>
        </p:nvSpPr>
        <p:spPr>
          <a:xfrm>
            <a:off x="523681" y="3429000"/>
            <a:ext cx="8103483" cy="0"/>
          </a:xfrm>
          <a:prstGeom prst="line">
            <a:avLst/>
          </a:prstGeom>
          <a:ln w="38100">
            <a:solidFill>
              <a:srgbClr val="BFBFBF"/>
            </a:solidFill>
            <a:prstDash val="sysDot"/>
            <a:miter/>
          </a:ln>
        </p:spPr>
        <p:txBody>
          <a:bodyPr lIns="45719" rIns="45719"/>
          <a:lstStyle/>
          <a:p>
            <a:endParaRPr/>
          </a:p>
        </p:txBody>
      </p:sp>
      <p:sp>
        <p:nvSpPr>
          <p:cNvPr id="1348" name="直線コネクタ 19"/>
          <p:cNvSpPr/>
          <p:nvPr/>
        </p:nvSpPr>
        <p:spPr>
          <a:xfrm>
            <a:off x="523681" y="4741929"/>
            <a:ext cx="8103483" cy="1"/>
          </a:xfrm>
          <a:prstGeom prst="line">
            <a:avLst/>
          </a:prstGeom>
          <a:ln w="38100">
            <a:solidFill>
              <a:srgbClr val="BFBFBF"/>
            </a:solidFill>
            <a:prstDash val="sysDot"/>
            <a:miter/>
          </a:ln>
        </p:spPr>
        <p:txBody>
          <a:bodyPr lIns="45719" rIns="45719"/>
          <a:lstStyle/>
          <a:p>
            <a:endParaRPr/>
          </a:p>
        </p:txBody>
      </p:sp>
      <p:sp>
        <p:nvSpPr>
          <p:cNvPr id="13" name="テキスト ボックス 10">
            <a:extLst>
              <a:ext uri="{FF2B5EF4-FFF2-40B4-BE49-F238E27FC236}">
                <a16:creationId xmlns:a16="http://schemas.microsoft.com/office/drawing/2014/main" id="{129E469F-1251-48F9-A1A2-A93D6F69FBF9}"/>
              </a:ext>
            </a:extLst>
          </p:cNvPr>
          <p:cNvSpPr txBox="1"/>
          <p:nvPr/>
        </p:nvSpPr>
        <p:spPr>
          <a:xfrm>
            <a:off x="2850985" y="989106"/>
            <a:ext cx="448295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lang="ja-JP" altLang="en-US" sz="2800" b="0" dirty="0">
                <a:latin typeface="Meiryo UI" panose="020B0604030504040204" pitchFamily="50" charset="-128"/>
                <a:ea typeface="Meiryo UI" panose="020B0604030504040204" pitchFamily="50" charset="-128"/>
              </a:rPr>
              <a:t>３年後</a:t>
            </a:r>
            <a:r>
              <a:rPr lang="ja-JP" altLang="en-US" sz="2800" b="0" dirty="0">
                <a:latin typeface="Meiryo UI" panose="020B0604030504040204" pitchFamily="50" charset="-128"/>
                <a:ea typeface="Meiryo UI" panose="020B0604030504040204" pitchFamily="50" charset="-128"/>
                <a:sym typeface="Century Gothic"/>
              </a:rPr>
              <a:t>、</a:t>
            </a:r>
            <a:r>
              <a:rPr lang="ja-JP" altLang="en-US" sz="2800" b="0" dirty="0">
                <a:latin typeface="Meiryo UI" panose="020B0604030504040204" pitchFamily="50" charset="-128"/>
                <a:ea typeface="Meiryo UI" panose="020B0604030504040204" pitchFamily="50" charset="-128"/>
              </a:rPr>
              <a:t>こういう状態にしたい</a:t>
            </a:r>
            <a:r>
              <a:rPr lang="ja-JP" altLang="en-US" sz="2800" b="0" dirty="0">
                <a:latin typeface="Meiryo UI" panose="020B0604030504040204" pitchFamily="50" charset="-128"/>
                <a:ea typeface="Meiryo UI" panose="020B0604030504040204" pitchFamily="50" charset="-128"/>
                <a:sym typeface="メイリオ"/>
              </a:rPr>
              <a:t>。</a:t>
            </a:r>
            <a:endParaRPr sz="2800" b="0" dirty="0">
              <a:latin typeface="Meiryo UI" panose="020B0604030504040204" pitchFamily="50" charset="-128"/>
              <a:ea typeface="Meiryo UI" panose="020B0604030504040204" pitchFamily="50" charset="-128"/>
              <a:sym typeface="メイリオ"/>
            </a:endParaRPr>
          </a:p>
        </p:txBody>
      </p:sp>
      <p:sp>
        <p:nvSpPr>
          <p:cNvPr id="14" name="テキスト ボックス 10">
            <a:extLst>
              <a:ext uri="{FF2B5EF4-FFF2-40B4-BE49-F238E27FC236}">
                <a16:creationId xmlns:a16="http://schemas.microsoft.com/office/drawing/2014/main" id="{D963244E-0C94-467F-903C-79AD5033E943}"/>
              </a:ext>
            </a:extLst>
          </p:cNvPr>
          <p:cNvSpPr txBox="1"/>
          <p:nvPr/>
        </p:nvSpPr>
        <p:spPr>
          <a:xfrm>
            <a:off x="2850985" y="2509793"/>
            <a:ext cx="306109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lang="ja-JP" altLang="en-US" sz="2800" b="0" dirty="0">
                <a:latin typeface="Meiryo UI" panose="020B0604030504040204" pitchFamily="50" charset="-128"/>
                <a:ea typeface="Meiryo UI" panose="020B0604030504040204" pitchFamily="50" charset="-128"/>
                <a:sym typeface="メイリオ"/>
              </a:rPr>
              <a:t>実現するための行動</a:t>
            </a:r>
            <a:endParaRPr sz="2800" b="0" dirty="0">
              <a:latin typeface="Meiryo UI" panose="020B0604030504040204" pitchFamily="50" charset="-128"/>
              <a:ea typeface="Meiryo UI" panose="020B0604030504040204" pitchFamily="50" charset="-128"/>
              <a:sym typeface="メイリオ"/>
            </a:endParaRPr>
          </a:p>
        </p:txBody>
      </p:sp>
      <p:sp>
        <p:nvSpPr>
          <p:cNvPr id="15" name="テキスト ボックス 10">
            <a:extLst>
              <a:ext uri="{FF2B5EF4-FFF2-40B4-BE49-F238E27FC236}">
                <a16:creationId xmlns:a16="http://schemas.microsoft.com/office/drawing/2014/main" id="{7E118CA6-8EB0-4609-BC4B-47109B6B68DA}"/>
              </a:ext>
            </a:extLst>
          </p:cNvPr>
          <p:cNvSpPr txBox="1"/>
          <p:nvPr/>
        </p:nvSpPr>
        <p:spPr>
          <a:xfrm>
            <a:off x="4214836" y="3792138"/>
            <a:ext cx="297613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lang="ja-JP" altLang="en-US" sz="2800" b="0" dirty="0">
                <a:latin typeface="Meiryo UI" panose="020B0604030504040204" pitchFamily="50" charset="-128"/>
                <a:ea typeface="Meiryo UI" panose="020B0604030504040204" pitchFamily="50" charset="-128"/>
                <a:sym typeface="メイリオ"/>
              </a:rPr>
              <a:t>実現するための行動</a:t>
            </a:r>
            <a:endParaRPr sz="2800" b="0" dirty="0">
              <a:latin typeface="Meiryo UI" panose="020B0604030504040204" pitchFamily="50" charset="-128"/>
              <a:ea typeface="Meiryo UI" panose="020B0604030504040204" pitchFamily="50" charset="-128"/>
              <a:sym typeface="メイリオ"/>
            </a:endParaRPr>
          </a:p>
        </p:txBody>
      </p:sp>
      <p:sp>
        <p:nvSpPr>
          <p:cNvPr id="16" name="テキスト ボックス 10">
            <a:extLst>
              <a:ext uri="{FF2B5EF4-FFF2-40B4-BE49-F238E27FC236}">
                <a16:creationId xmlns:a16="http://schemas.microsoft.com/office/drawing/2014/main" id="{EF803240-3B85-4AA2-BD42-4B6048FB0715}"/>
              </a:ext>
            </a:extLst>
          </p:cNvPr>
          <p:cNvSpPr txBox="1"/>
          <p:nvPr/>
        </p:nvSpPr>
        <p:spPr>
          <a:xfrm>
            <a:off x="3584701" y="5168501"/>
            <a:ext cx="297613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lang="ja-JP" altLang="en-US" sz="2800" b="0" dirty="0">
                <a:latin typeface="Meiryo UI" panose="020B0604030504040204" pitchFamily="50" charset="-128"/>
                <a:ea typeface="Meiryo UI" panose="020B0604030504040204" pitchFamily="50" charset="-128"/>
                <a:sym typeface="メイリオ"/>
              </a:rPr>
              <a:t>実現するための行動</a:t>
            </a:r>
            <a:endParaRPr sz="2800" b="0" dirty="0">
              <a:latin typeface="Meiryo UI" panose="020B0604030504040204" pitchFamily="50" charset="-128"/>
              <a:ea typeface="Meiryo UI" panose="020B0604030504040204" pitchFamily="50" charset="-128"/>
              <a:sym typeface="メイリオ"/>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54</a:t>
            </a:fld>
            <a:endParaRPr/>
          </a:p>
        </p:txBody>
      </p:sp>
      <p:sp>
        <p:nvSpPr>
          <p:cNvPr id="1363" name="テキスト ボックス 20"/>
          <p:cNvSpPr txBox="1"/>
          <p:nvPr/>
        </p:nvSpPr>
        <p:spPr>
          <a:xfrm>
            <a:off x="1806756" y="2446601"/>
            <a:ext cx="7250311" cy="1164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5400" b="1" spc="180">
                <a:latin typeface="Meiryo UI"/>
                <a:ea typeface="Meiryo UI"/>
                <a:cs typeface="Meiryo UI"/>
                <a:sym typeface="Meiryo UI"/>
              </a:defRPr>
            </a:lvl1pPr>
          </a:lstStyle>
          <a:p>
            <a:r>
              <a:rPr lang="en-US" dirty="0" err="1"/>
              <a:t>目標</a:t>
            </a:r>
            <a:r>
              <a:rPr dirty="0" err="1"/>
              <a:t>の</a:t>
            </a:r>
            <a:r>
              <a:rPr lang="ja-JP" altLang="en-US" dirty="0"/>
              <a:t>フィードバック</a:t>
            </a:r>
            <a:endParaRPr dirty="0"/>
          </a:p>
        </p:txBody>
      </p:sp>
      <p:grpSp>
        <p:nvGrpSpPr>
          <p:cNvPr id="1367" name="円形吹き出し 9"/>
          <p:cNvGrpSpPr/>
          <p:nvPr/>
        </p:nvGrpSpPr>
        <p:grpSpPr>
          <a:xfrm>
            <a:off x="6662955" y="1325561"/>
            <a:ext cx="1532045" cy="1027238"/>
            <a:chOff x="0" y="0"/>
            <a:chExt cx="1532044" cy="1027237"/>
          </a:xfrm>
        </p:grpSpPr>
        <p:sp>
          <p:nvSpPr>
            <p:cNvPr id="1365" name="吹き出し"/>
            <p:cNvSpPr/>
            <p:nvPr/>
          </p:nvSpPr>
          <p:spPr>
            <a:xfrm>
              <a:off x="0" y="0"/>
              <a:ext cx="1532044" cy="1027237"/>
            </a:xfrm>
            <a:prstGeom prst="wedgeEllipseCallout">
              <a:avLst>
                <a:gd name="adj1" fmla="val -42168"/>
                <a:gd name="adj2" fmla="val 63725"/>
              </a:avLst>
            </a:prstGeom>
            <a:solidFill>
              <a:srgbClr val="FFFFFF"/>
            </a:solidFill>
            <a:ln w="762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66" name="5分"/>
            <p:cNvSpPr txBox="1"/>
            <p:nvPr/>
          </p:nvSpPr>
          <p:spPr>
            <a:xfrm>
              <a:off x="308182" y="221233"/>
              <a:ext cx="915679" cy="5847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3200" b="1">
                  <a:latin typeface="メイリオ"/>
                  <a:ea typeface="メイリオ"/>
                  <a:cs typeface="メイリオ"/>
                  <a:sym typeface="メイリオ"/>
                </a:defRPr>
              </a:lvl1pPr>
            </a:lstStyle>
            <a:p>
              <a:pPr>
                <a:defRPr>
                  <a:latin typeface="Century Gothic"/>
                  <a:ea typeface="Century Gothic"/>
                  <a:cs typeface="Century Gothic"/>
                  <a:sym typeface="Century Gothic"/>
                </a:defRPr>
              </a:pPr>
              <a:r>
                <a:rPr lang="en-US" altLang="ja-JP" dirty="0"/>
                <a:t>20</a:t>
              </a:r>
              <a:r>
                <a:rPr lang="ja-JP" altLang="en-US" sz="2000" dirty="0">
                  <a:latin typeface="メイリオ"/>
                  <a:ea typeface="メイリオ"/>
                  <a:cs typeface="メイリオ"/>
                  <a:sym typeface="メイリオ"/>
                </a:rPr>
                <a:t>分</a:t>
              </a:r>
              <a:endParaRPr dirty="0">
                <a:latin typeface="メイリオ"/>
                <a:ea typeface="メイリオ"/>
                <a:cs typeface="メイリオ"/>
                <a:sym typeface="メイリオ"/>
              </a:endParaRPr>
            </a:p>
          </p:txBody>
        </p:sp>
      </p:grpSp>
      <p:sp>
        <p:nvSpPr>
          <p:cNvPr id="7" name="テキスト ボックス 20">
            <a:extLst>
              <a:ext uri="{FF2B5EF4-FFF2-40B4-BE49-F238E27FC236}">
                <a16:creationId xmlns:a16="http://schemas.microsoft.com/office/drawing/2014/main" id="{1C1060DA-A6B7-4BEC-9AA5-F231CCA3CCF6}"/>
              </a:ext>
            </a:extLst>
          </p:cNvPr>
          <p:cNvSpPr txBox="1"/>
          <p:nvPr/>
        </p:nvSpPr>
        <p:spPr>
          <a:xfrm>
            <a:off x="2140398" y="3798820"/>
            <a:ext cx="4863203" cy="489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5400" b="1" spc="180">
                <a:latin typeface="Meiryo UI"/>
                <a:ea typeface="Meiryo UI"/>
                <a:cs typeface="Meiryo UI"/>
                <a:sym typeface="Meiryo UI"/>
              </a:defRPr>
            </a:lvl1pPr>
          </a:lstStyle>
          <a:p>
            <a:r>
              <a:rPr lang="ja-JP" altLang="en-US" sz="2000" dirty="0"/>
              <a:t>一人</a:t>
            </a:r>
            <a:r>
              <a:rPr lang="en-US" altLang="ja-JP" sz="2000" dirty="0"/>
              <a:t>5</a:t>
            </a:r>
            <a:r>
              <a:rPr lang="ja-JP" altLang="en-US" sz="2000" dirty="0"/>
              <a:t>分：目標のシェアとフィードバック</a:t>
            </a:r>
            <a:endParaRPr sz="2000" dirty="0"/>
          </a:p>
        </p:txBody>
      </p:sp>
      <p:sp>
        <p:nvSpPr>
          <p:cNvPr id="8" name="直線コネクタ 11">
            <a:extLst>
              <a:ext uri="{FF2B5EF4-FFF2-40B4-BE49-F238E27FC236}">
                <a16:creationId xmlns:a16="http://schemas.microsoft.com/office/drawing/2014/main" id="{A4D85CAA-90AD-4D91-A920-0035403F9FEF}"/>
              </a:ext>
            </a:extLst>
          </p:cNvPr>
          <p:cNvSpPr/>
          <p:nvPr/>
        </p:nvSpPr>
        <p:spPr>
          <a:xfrm>
            <a:off x="1685515" y="3705017"/>
            <a:ext cx="6302038" cy="0"/>
          </a:xfrm>
          <a:prstGeom prst="line">
            <a:avLst/>
          </a:prstGeom>
          <a:ln w="63500">
            <a:solidFill>
              <a:srgbClr val="49B0C1"/>
            </a:solidFill>
            <a:miter/>
          </a:ln>
        </p:spPr>
        <p:txBody>
          <a:bodyPr lIns="45719" rIns="45719"/>
          <a:lstStyle/>
          <a:p>
            <a:endParaRPr/>
          </a:p>
        </p:txBody>
      </p:sp>
      <p:sp>
        <p:nvSpPr>
          <p:cNvPr id="9" name="正方形/長方形 8">
            <a:extLst>
              <a:ext uri="{FF2B5EF4-FFF2-40B4-BE49-F238E27FC236}">
                <a16:creationId xmlns:a16="http://schemas.microsoft.com/office/drawing/2014/main" id="{7315547C-C2BC-43AB-A02A-793C4DBA475A}"/>
              </a:ext>
            </a:extLst>
          </p:cNvPr>
          <p:cNvSpPr/>
          <p:nvPr/>
        </p:nvSpPr>
        <p:spPr>
          <a:xfrm>
            <a:off x="7116078" y="136251"/>
            <a:ext cx="1940989" cy="492440"/>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任意</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スライド</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CEA601-3B32-E644-AEA9-7DC31DC39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78" y="976897"/>
            <a:ext cx="8431285" cy="4413250"/>
          </a:xfrm>
          <a:prstGeom prst="rect">
            <a:avLst/>
          </a:prstGeom>
        </p:spPr>
      </p:pic>
    </p:spTree>
    <p:extLst>
      <p:ext uri="{BB962C8B-B14F-4D97-AF65-F5344CB8AC3E}">
        <p14:creationId xmlns:p14="http://schemas.microsoft.com/office/powerpoint/2010/main" val="74308111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56</a:t>
            </a:fld>
            <a:endParaRPr/>
          </a:p>
        </p:txBody>
      </p:sp>
      <p:sp>
        <p:nvSpPr>
          <p:cNvPr id="1866" name="テキスト ボックス 9"/>
          <p:cNvSpPr txBox="1"/>
          <p:nvPr/>
        </p:nvSpPr>
        <p:spPr>
          <a:xfrm>
            <a:off x="1613301" y="2160775"/>
            <a:ext cx="4842552" cy="1283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50000"/>
              </a:lnSpc>
              <a:defRPr sz="5400" b="1" spc="180">
                <a:latin typeface="Meiryo UI"/>
                <a:ea typeface="Meiryo UI"/>
                <a:cs typeface="Meiryo UI"/>
                <a:sym typeface="Meiryo UI"/>
              </a:defRPr>
            </a:pPr>
            <a:r>
              <a:rPr lang="ja-JP" altLang="en-US" sz="6000"/>
              <a:t>今日のまとめ</a:t>
            </a:r>
            <a:endParaRPr sz="6000" dirty="0"/>
          </a:p>
        </p:txBody>
      </p:sp>
      <p:grpSp>
        <p:nvGrpSpPr>
          <p:cNvPr id="1869" name="グループ化 3"/>
          <p:cNvGrpSpPr/>
          <p:nvPr/>
        </p:nvGrpSpPr>
        <p:grpSpPr>
          <a:xfrm>
            <a:off x="6118541" y="2160775"/>
            <a:ext cx="1412158" cy="1412158"/>
            <a:chOff x="0" y="0"/>
            <a:chExt cx="1412157" cy="1412157"/>
          </a:xfrm>
        </p:grpSpPr>
        <p:sp>
          <p:nvSpPr>
            <p:cNvPr id="1867" name="円/楕円 7"/>
            <p:cNvSpPr/>
            <p:nvPr/>
          </p:nvSpPr>
          <p:spPr>
            <a:xfrm>
              <a:off x="0" y="0"/>
              <a:ext cx="1412157" cy="1412157"/>
            </a:xfrm>
            <a:prstGeom prst="ellipse">
              <a:avLst/>
            </a:prstGeom>
            <a:solidFill>
              <a:srgbClr val="7F7F7F"/>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sp>
          <p:nvSpPr>
            <p:cNvPr id="1868" name="テキスト ボックス 8"/>
            <p:cNvSpPr txBox="1"/>
            <p:nvPr/>
          </p:nvSpPr>
          <p:spPr>
            <a:xfrm>
              <a:off x="223375" y="266374"/>
              <a:ext cx="1124867" cy="769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400">
                  <a:solidFill>
                    <a:srgbClr val="FFFFFF"/>
                  </a:solidFill>
                  <a:latin typeface="Arial"/>
                  <a:ea typeface="Arial"/>
                  <a:cs typeface="Arial"/>
                  <a:sym typeface="Arial"/>
                </a:defRPr>
              </a:pPr>
              <a:r>
                <a:rPr lang="ja-JP" altLang="en-US"/>
                <a:t>８</a:t>
              </a:r>
              <a:r>
                <a:rPr sz="2400" dirty="0" err="1">
                  <a:latin typeface="Meiryo UI"/>
                  <a:ea typeface="Meiryo UI"/>
                  <a:cs typeface="Meiryo UI"/>
                  <a:sym typeface="Meiryo UI"/>
                </a:rPr>
                <a:t>分</a:t>
              </a:r>
              <a:endParaRPr sz="2400" dirty="0">
                <a:latin typeface="Meiryo UI"/>
                <a:ea typeface="Meiryo UI"/>
                <a:cs typeface="Meiryo UI"/>
                <a:sym typeface="Meiryo UI"/>
              </a:endParaRPr>
            </a:p>
          </p:txBody>
        </p:sp>
      </p:grpSp>
      <p:sp>
        <p:nvSpPr>
          <p:cNvPr id="1870" name="直線コネクタ 10"/>
          <p:cNvSpPr/>
          <p:nvPr/>
        </p:nvSpPr>
        <p:spPr>
          <a:xfrm>
            <a:off x="1613301" y="3572933"/>
            <a:ext cx="4505240" cy="0"/>
          </a:xfrm>
          <a:prstGeom prst="line">
            <a:avLst/>
          </a:prstGeom>
          <a:ln w="63500">
            <a:solidFill>
              <a:srgbClr val="49B0C1"/>
            </a:solidFill>
            <a:miter/>
          </a:ln>
        </p:spPr>
        <p:txBody>
          <a:bodyPr lIns="45719" rIns="45719"/>
          <a:lstStyle/>
          <a:p>
            <a:endParaRPr/>
          </a:p>
        </p:txBody>
      </p:sp>
    </p:spTree>
    <p:extLst>
      <p:ext uri="{BB962C8B-B14F-4D97-AF65-F5344CB8AC3E}">
        <p14:creationId xmlns:p14="http://schemas.microsoft.com/office/powerpoint/2010/main" val="358687082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57</a:t>
            </a:fld>
            <a:endParaRPr/>
          </a:p>
        </p:txBody>
      </p:sp>
      <p:sp>
        <p:nvSpPr>
          <p:cNvPr id="5" name="楕円 7">
            <a:extLst>
              <a:ext uri="{FF2B5EF4-FFF2-40B4-BE49-F238E27FC236}">
                <a16:creationId xmlns:a16="http://schemas.microsoft.com/office/drawing/2014/main" id="{911FE13D-8475-F243-907B-19A35B987278}"/>
              </a:ext>
            </a:extLst>
          </p:cNvPr>
          <p:cNvSpPr/>
          <p:nvPr/>
        </p:nvSpPr>
        <p:spPr>
          <a:xfrm>
            <a:off x="216426"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Text Box 2">
            <a:extLst>
              <a:ext uri="{FF2B5EF4-FFF2-40B4-BE49-F238E27FC236}">
                <a16:creationId xmlns:a16="http://schemas.microsoft.com/office/drawing/2014/main" id="{3572584E-22EB-574E-BC28-2C1456A90122}"/>
              </a:ext>
            </a:extLst>
          </p:cNvPr>
          <p:cNvSpPr txBox="1">
            <a:spLocks noChangeArrowheads="1"/>
          </p:cNvSpPr>
          <p:nvPr/>
        </p:nvSpPr>
        <p:spPr bwMode="auto">
          <a:xfrm>
            <a:off x="440266" y="2746603"/>
            <a:ext cx="1175322" cy="46166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a:latin typeface="Meiryo UI" panose="020B0604030504040204" pitchFamily="50" charset="-128"/>
                <a:ea typeface="Meiryo UI" panose="020B0604030504040204" pitchFamily="50" charset="-128"/>
              </a:rPr>
              <a:t>もやもや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19371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58</a:t>
            </a:fld>
            <a:endParaRPr/>
          </a:p>
        </p:txBody>
      </p:sp>
      <p:sp>
        <p:nvSpPr>
          <p:cNvPr id="5" name="楕円 7">
            <a:extLst>
              <a:ext uri="{FF2B5EF4-FFF2-40B4-BE49-F238E27FC236}">
                <a16:creationId xmlns:a16="http://schemas.microsoft.com/office/drawing/2014/main" id="{911FE13D-8475-F243-907B-19A35B987278}"/>
              </a:ext>
            </a:extLst>
          </p:cNvPr>
          <p:cNvSpPr/>
          <p:nvPr/>
        </p:nvSpPr>
        <p:spPr>
          <a:xfrm>
            <a:off x="216426"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A8062B35-6F92-D944-9BAF-FCF7E0588E00}"/>
              </a:ext>
            </a:extLst>
          </p:cNvPr>
          <p:cNvGrpSpPr/>
          <p:nvPr/>
        </p:nvGrpSpPr>
        <p:grpSpPr>
          <a:xfrm>
            <a:off x="1839428" y="2122003"/>
            <a:ext cx="2181504" cy="1623001"/>
            <a:chOff x="1839428" y="2122003"/>
            <a:chExt cx="2181504" cy="1623001"/>
          </a:xfrm>
        </p:grpSpPr>
        <p:sp>
          <p:nvSpPr>
            <p:cNvPr id="13" name="楕円 9">
              <a:extLst>
                <a:ext uri="{FF2B5EF4-FFF2-40B4-BE49-F238E27FC236}">
                  <a16:creationId xmlns:a16="http://schemas.microsoft.com/office/drawing/2014/main" id="{1804905B-3EE1-6740-B08B-26471BEDE7BA}"/>
                </a:ext>
              </a:extLst>
            </p:cNvPr>
            <p:cNvSpPr/>
            <p:nvPr/>
          </p:nvSpPr>
          <p:spPr>
            <a:xfrm>
              <a:off x="2397930"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F5E6963-00CD-F846-B178-21DA4609FA63}"/>
                </a:ext>
              </a:extLst>
            </p:cNvPr>
            <p:cNvCxnSpPr>
              <a:cxnSpLocks/>
              <a:stCxn id="5" idx="6"/>
              <a:endCxn id="13" idx="2"/>
            </p:cNvCxnSpPr>
            <p:nvPr/>
          </p:nvCxnSpPr>
          <p:spPr>
            <a:xfrm>
              <a:off x="1839428"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0" name="Text Box 2">
            <a:extLst>
              <a:ext uri="{FF2B5EF4-FFF2-40B4-BE49-F238E27FC236}">
                <a16:creationId xmlns:a16="http://schemas.microsoft.com/office/drawing/2014/main" id="{3572584E-22EB-574E-BC28-2C1456A90122}"/>
              </a:ext>
            </a:extLst>
          </p:cNvPr>
          <p:cNvSpPr txBox="1">
            <a:spLocks noChangeArrowheads="1"/>
          </p:cNvSpPr>
          <p:nvPr/>
        </p:nvSpPr>
        <p:spPr bwMode="auto">
          <a:xfrm>
            <a:off x="440266" y="2746603"/>
            <a:ext cx="1175322" cy="46166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a:latin typeface="Meiryo UI" panose="020B0604030504040204" pitchFamily="50" charset="-128"/>
                <a:ea typeface="Meiryo UI" panose="020B0604030504040204" pitchFamily="50" charset="-128"/>
              </a:rPr>
              <a:t>もやもや</a:t>
            </a:r>
            <a:endParaRPr lang="en-US" altLang="ja-JP" dirty="0">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2C74F446-7BFF-AC44-B138-421AB87A5C66}"/>
              </a:ext>
            </a:extLst>
          </p:cNvPr>
          <p:cNvSpPr txBox="1">
            <a:spLocks noChangeArrowheads="1"/>
          </p:cNvSpPr>
          <p:nvPr/>
        </p:nvSpPr>
        <p:spPr bwMode="auto">
          <a:xfrm>
            <a:off x="2634231" y="2530224"/>
            <a:ext cx="1164101" cy="830997"/>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latin typeface="Meiryo UI" panose="020B0604030504040204" pitchFamily="50" charset="-128"/>
                <a:ea typeface="Meiryo UI" panose="020B0604030504040204" pitchFamily="50" charset="-128"/>
              </a:rPr>
              <a:t>聴いてくれる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人</a:t>
            </a:r>
            <a:r>
              <a:rPr lang="ja-JP" altLang="en-US" sz="1600">
                <a:latin typeface="Meiryo UI" panose="020B0604030504040204" pitchFamily="50" charset="-128"/>
                <a:ea typeface="Meiryo UI" panose="020B0604030504040204" pitchFamily="50" charset="-128"/>
              </a:rPr>
              <a:t>がいる</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想いを話す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679924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59</a:t>
            </a:fld>
            <a:endParaRPr/>
          </a:p>
        </p:txBody>
      </p:sp>
      <p:sp>
        <p:nvSpPr>
          <p:cNvPr id="5" name="楕円 7">
            <a:extLst>
              <a:ext uri="{FF2B5EF4-FFF2-40B4-BE49-F238E27FC236}">
                <a16:creationId xmlns:a16="http://schemas.microsoft.com/office/drawing/2014/main" id="{911FE13D-8475-F243-907B-19A35B987278}"/>
              </a:ext>
            </a:extLst>
          </p:cNvPr>
          <p:cNvSpPr/>
          <p:nvPr/>
        </p:nvSpPr>
        <p:spPr>
          <a:xfrm>
            <a:off x="216426"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A8062B35-6F92-D944-9BAF-FCF7E0588E00}"/>
              </a:ext>
            </a:extLst>
          </p:cNvPr>
          <p:cNvGrpSpPr/>
          <p:nvPr/>
        </p:nvGrpSpPr>
        <p:grpSpPr>
          <a:xfrm>
            <a:off x="1839428" y="2122003"/>
            <a:ext cx="2181504" cy="1623001"/>
            <a:chOff x="1839428" y="2122003"/>
            <a:chExt cx="2181504" cy="1623001"/>
          </a:xfrm>
        </p:grpSpPr>
        <p:sp>
          <p:nvSpPr>
            <p:cNvPr id="13" name="楕円 9">
              <a:extLst>
                <a:ext uri="{FF2B5EF4-FFF2-40B4-BE49-F238E27FC236}">
                  <a16:creationId xmlns:a16="http://schemas.microsoft.com/office/drawing/2014/main" id="{1804905B-3EE1-6740-B08B-26471BEDE7BA}"/>
                </a:ext>
              </a:extLst>
            </p:cNvPr>
            <p:cNvSpPr/>
            <p:nvPr/>
          </p:nvSpPr>
          <p:spPr>
            <a:xfrm>
              <a:off x="2397930"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F5E6963-00CD-F846-B178-21DA4609FA63}"/>
                </a:ext>
              </a:extLst>
            </p:cNvPr>
            <p:cNvCxnSpPr>
              <a:cxnSpLocks/>
              <a:stCxn id="5" idx="6"/>
              <a:endCxn id="13" idx="2"/>
            </p:cNvCxnSpPr>
            <p:nvPr/>
          </p:nvCxnSpPr>
          <p:spPr>
            <a:xfrm>
              <a:off x="1839428"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6" name="グループ化 15">
            <a:extLst>
              <a:ext uri="{FF2B5EF4-FFF2-40B4-BE49-F238E27FC236}">
                <a16:creationId xmlns:a16="http://schemas.microsoft.com/office/drawing/2014/main" id="{53009E78-8D61-6647-AB63-8984B3F9E506}"/>
              </a:ext>
            </a:extLst>
          </p:cNvPr>
          <p:cNvGrpSpPr/>
          <p:nvPr/>
        </p:nvGrpSpPr>
        <p:grpSpPr>
          <a:xfrm>
            <a:off x="4020932" y="2122003"/>
            <a:ext cx="2338176" cy="1623001"/>
            <a:chOff x="4020932" y="2122003"/>
            <a:chExt cx="2338176" cy="1623001"/>
          </a:xfrm>
        </p:grpSpPr>
        <p:sp>
          <p:nvSpPr>
            <p:cNvPr id="17" name="楕円 10">
              <a:extLst>
                <a:ext uri="{FF2B5EF4-FFF2-40B4-BE49-F238E27FC236}">
                  <a16:creationId xmlns:a16="http://schemas.microsoft.com/office/drawing/2014/main" id="{54B07467-078C-5441-B24A-734B3B9A31BD}"/>
                </a:ext>
              </a:extLst>
            </p:cNvPr>
            <p:cNvSpPr/>
            <p:nvPr/>
          </p:nvSpPr>
          <p:spPr>
            <a:xfrm>
              <a:off x="4579434"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6FB4C0F0-B515-1845-939B-3F3C2A057706}"/>
                </a:ext>
              </a:extLst>
            </p:cNvPr>
            <p:cNvCxnSpPr>
              <a:cxnSpLocks/>
              <a:stCxn id="13" idx="6"/>
              <a:endCxn id="17" idx="2"/>
            </p:cNvCxnSpPr>
            <p:nvPr/>
          </p:nvCxnSpPr>
          <p:spPr>
            <a:xfrm>
              <a:off x="4020932"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 Box 2">
              <a:extLst>
                <a:ext uri="{FF2B5EF4-FFF2-40B4-BE49-F238E27FC236}">
                  <a16:creationId xmlns:a16="http://schemas.microsoft.com/office/drawing/2014/main" id="{00446C94-4F8E-5342-8072-15CC3205D0C7}"/>
                </a:ext>
              </a:extLst>
            </p:cNvPr>
            <p:cNvSpPr txBox="1">
              <a:spLocks noChangeArrowheads="1"/>
            </p:cNvSpPr>
            <p:nvPr/>
          </p:nvSpPr>
          <p:spPr bwMode="auto">
            <a:xfrm>
              <a:off x="4436787" y="2597459"/>
              <a:ext cx="1922321"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latin typeface="Meiryo UI" panose="020B0604030504040204" pitchFamily="50" charset="-128"/>
                  <a:ea typeface="Meiryo UI" panose="020B0604030504040204" pitchFamily="50" charset="-128"/>
                </a:rPr>
                <a:t>客観的かつ肯定的な</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a:t>
              </a:r>
              <a:r>
                <a:rPr lang="ja-JP" altLang="en-US" sz="1600">
                  <a:latin typeface="Meiryo UI" panose="020B0604030504040204" pitchFamily="50" charset="-128"/>
                  <a:ea typeface="Meiryo UI" panose="020B0604030504040204" pitchFamily="50" charset="-128"/>
                </a:rPr>
                <a:t>の提案</a:t>
              </a:r>
              <a:endParaRPr lang="en-US" altLang="ja-JP" sz="1600" dirty="0">
                <a:latin typeface="Meiryo UI" panose="020B0604030504040204" pitchFamily="50" charset="-128"/>
                <a:ea typeface="Meiryo UI" panose="020B0604030504040204" pitchFamily="50" charset="-128"/>
              </a:endParaRPr>
            </a:p>
          </p:txBody>
        </p:sp>
      </p:grpSp>
      <p:grpSp>
        <p:nvGrpSpPr>
          <p:cNvPr id="20" name="グループ化 19">
            <a:extLst>
              <a:ext uri="{FF2B5EF4-FFF2-40B4-BE49-F238E27FC236}">
                <a16:creationId xmlns:a16="http://schemas.microsoft.com/office/drawing/2014/main" id="{3C5B83CE-6D49-9842-923C-7AEF0318ED19}"/>
              </a:ext>
            </a:extLst>
          </p:cNvPr>
          <p:cNvGrpSpPr/>
          <p:nvPr/>
        </p:nvGrpSpPr>
        <p:grpSpPr>
          <a:xfrm>
            <a:off x="6202436" y="2122003"/>
            <a:ext cx="2181505" cy="1623001"/>
            <a:chOff x="6202436" y="2122003"/>
            <a:chExt cx="2181505" cy="1623001"/>
          </a:xfrm>
        </p:grpSpPr>
        <p:sp>
          <p:nvSpPr>
            <p:cNvPr id="21" name="楕円 11">
              <a:extLst>
                <a:ext uri="{FF2B5EF4-FFF2-40B4-BE49-F238E27FC236}">
                  <a16:creationId xmlns:a16="http://schemas.microsoft.com/office/drawing/2014/main" id="{A534589F-B9B1-2E4B-86AE-DA99ECAC6F38}"/>
                </a:ext>
              </a:extLst>
            </p:cNvPr>
            <p:cNvSpPr/>
            <p:nvPr/>
          </p:nvSpPr>
          <p:spPr>
            <a:xfrm>
              <a:off x="6760939"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D02457B7-C831-3B4F-8374-DEFFA5BF7200}"/>
                </a:ext>
              </a:extLst>
            </p:cNvPr>
            <p:cNvCxnSpPr>
              <a:cxnSpLocks/>
              <a:stCxn id="17" idx="6"/>
              <a:endCxn id="21" idx="2"/>
            </p:cNvCxnSpPr>
            <p:nvPr/>
          </p:nvCxnSpPr>
          <p:spPr>
            <a:xfrm>
              <a:off x="6202436" y="2933504"/>
              <a:ext cx="558503"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Text Box 2">
              <a:extLst>
                <a:ext uri="{FF2B5EF4-FFF2-40B4-BE49-F238E27FC236}">
                  <a16:creationId xmlns:a16="http://schemas.microsoft.com/office/drawing/2014/main" id="{B1ACD194-E301-7247-848B-C5C371E3AAF4}"/>
                </a:ext>
              </a:extLst>
            </p:cNvPr>
            <p:cNvSpPr txBox="1">
              <a:spLocks noChangeArrowheads="1"/>
            </p:cNvSpPr>
            <p:nvPr/>
          </p:nvSpPr>
          <p:spPr bwMode="auto">
            <a:xfrm>
              <a:off x="6857698" y="2667035"/>
              <a:ext cx="1435008"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a:latin typeface="Meiryo UI" panose="020B0604030504040204" pitchFamily="50" charset="-128"/>
                  <a:ea typeface="Meiryo UI" panose="020B0604030504040204" pitchFamily="50" charset="-128"/>
                </a:rPr>
                <a:t>意見を踏まえた</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自己決定</a:t>
              </a:r>
              <a:endParaRPr lang="en-US" altLang="ja-JP" sz="1600" dirty="0">
                <a:latin typeface="Meiryo UI" panose="020B0604030504040204" pitchFamily="50" charset="-128"/>
                <a:ea typeface="Meiryo UI" panose="020B0604030504040204" pitchFamily="50" charset="-128"/>
              </a:endParaRPr>
            </a:p>
          </p:txBody>
        </p:sp>
      </p:grpSp>
      <p:grpSp>
        <p:nvGrpSpPr>
          <p:cNvPr id="25" name="グループ化 24">
            <a:extLst>
              <a:ext uri="{FF2B5EF4-FFF2-40B4-BE49-F238E27FC236}">
                <a16:creationId xmlns:a16="http://schemas.microsoft.com/office/drawing/2014/main" id="{7B48F6CA-4376-3649-9603-C2DD5F6EBECC}"/>
              </a:ext>
            </a:extLst>
          </p:cNvPr>
          <p:cNvGrpSpPr/>
          <p:nvPr/>
        </p:nvGrpSpPr>
        <p:grpSpPr>
          <a:xfrm>
            <a:off x="2312703" y="716944"/>
            <a:ext cx="6071238" cy="1385564"/>
            <a:chOff x="2312703" y="716944"/>
            <a:chExt cx="6071238" cy="1385564"/>
          </a:xfrm>
        </p:grpSpPr>
        <p:sp>
          <p:nvSpPr>
            <p:cNvPr id="26" name="右中かっこ 25">
              <a:extLst>
                <a:ext uri="{FF2B5EF4-FFF2-40B4-BE49-F238E27FC236}">
                  <a16:creationId xmlns:a16="http://schemas.microsoft.com/office/drawing/2014/main" id="{67DC20AB-DB84-134C-B575-CE0B78604A4B}"/>
                </a:ext>
              </a:extLst>
            </p:cNvPr>
            <p:cNvSpPr/>
            <p:nvPr/>
          </p:nvSpPr>
          <p:spPr>
            <a:xfrm rot="16200000">
              <a:off x="5116329" y="-1165104"/>
              <a:ext cx="463986" cy="6071238"/>
            </a:xfrm>
            <a:prstGeom prst="rightBrace">
              <a:avLst>
                <a:gd name="adj1" fmla="val 36994"/>
                <a:gd name="adj2" fmla="val 49853"/>
              </a:avLst>
            </a:prstGeom>
            <a:ln w="53975" cap="rnd">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89379A6-1B4D-6F48-9122-64BFAF080FB5}"/>
                </a:ext>
              </a:extLst>
            </p:cNvPr>
            <p:cNvPicPr>
              <a:picLocks noChangeAspect="1"/>
            </p:cNvPicPr>
            <p:nvPr/>
          </p:nvPicPr>
          <p:blipFill rotWithShape="1">
            <a:blip r:embed="rId3"/>
            <a:srcRect l="34166" t="5904" r="34167" b="69377"/>
            <a:stretch/>
          </p:blipFill>
          <p:spPr>
            <a:xfrm>
              <a:off x="4179041" y="716944"/>
              <a:ext cx="2021339" cy="828418"/>
            </a:xfrm>
            <a:prstGeom prst="rect">
              <a:avLst/>
            </a:prstGeom>
          </p:spPr>
        </p:pic>
      </p:grpSp>
      <p:sp>
        <p:nvSpPr>
          <p:cNvPr id="30" name="Text Box 2">
            <a:extLst>
              <a:ext uri="{FF2B5EF4-FFF2-40B4-BE49-F238E27FC236}">
                <a16:creationId xmlns:a16="http://schemas.microsoft.com/office/drawing/2014/main" id="{3572584E-22EB-574E-BC28-2C1456A90122}"/>
              </a:ext>
            </a:extLst>
          </p:cNvPr>
          <p:cNvSpPr txBox="1">
            <a:spLocks noChangeArrowheads="1"/>
          </p:cNvSpPr>
          <p:nvPr/>
        </p:nvSpPr>
        <p:spPr bwMode="auto">
          <a:xfrm>
            <a:off x="440266" y="2746603"/>
            <a:ext cx="1175322" cy="46166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a:latin typeface="Meiryo UI" panose="020B0604030504040204" pitchFamily="50" charset="-128"/>
                <a:ea typeface="Meiryo UI" panose="020B0604030504040204" pitchFamily="50" charset="-128"/>
              </a:rPr>
              <a:t>もやもや</a:t>
            </a:r>
            <a:endParaRPr lang="en-US" altLang="ja-JP" dirty="0">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2C74F446-7BFF-AC44-B138-421AB87A5C66}"/>
              </a:ext>
            </a:extLst>
          </p:cNvPr>
          <p:cNvSpPr txBox="1">
            <a:spLocks noChangeArrowheads="1"/>
          </p:cNvSpPr>
          <p:nvPr/>
        </p:nvSpPr>
        <p:spPr bwMode="auto">
          <a:xfrm>
            <a:off x="2634231" y="2530224"/>
            <a:ext cx="1164101" cy="830997"/>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latin typeface="Meiryo UI" panose="020B0604030504040204" pitchFamily="50" charset="-128"/>
                <a:ea typeface="Meiryo UI" panose="020B0604030504040204" pitchFamily="50" charset="-128"/>
              </a:rPr>
              <a:t>聴いてくれる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人</a:t>
            </a:r>
            <a:r>
              <a:rPr lang="ja-JP" altLang="en-US" sz="1600">
                <a:latin typeface="Meiryo UI" panose="020B0604030504040204" pitchFamily="50" charset="-128"/>
                <a:ea typeface="Meiryo UI" panose="020B0604030504040204" pitchFamily="50" charset="-128"/>
              </a:rPr>
              <a:t>がいる</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想いを話す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76554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369" name="正方形/長方形 40"/>
          <p:cNvSpPr/>
          <p:nvPr/>
        </p:nvSpPr>
        <p:spPr>
          <a:xfrm>
            <a:off x="3833822" y="3598265"/>
            <a:ext cx="4395908" cy="2042809"/>
          </a:xfrm>
          <a:prstGeom prst="rect">
            <a:avLst/>
          </a:prstGeom>
          <a:solidFill>
            <a:srgbClr val="E7E8E8"/>
          </a:solidFill>
          <a:ln w="12700">
            <a:miter lim="400000"/>
          </a:ln>
        </p:spPr>
        <p:txBody>
          <a:bodyPr lIns="45719" rIns="45719" anchor="ctr"/>
          <a:lstStyle/>
          <a:p>
            <a:pPr algn="ctr">
              <a:defRPr sz="1800">
                <a:solidFill>
                  <a:srgbClr val="FFFFFF"/>
                </a:solidFill>
              </a:defRPr>
            </a:pPr>
            <a:endParaRPr/>
          </a:p>
        </p:txBody>
      </p:sp>
      <p:sp>
        <p:nvSpPr>
          <p:cNvPr id="370" name="テキスト ボックス 2"/>
          <p:cNvSpPr txBox="1"/>
          <p:nvPr/>
        </p:nvSpPr>
        <p:spPr>
          <a:xfrm>
            <a:off x="-16832" y="598394"/>
            <a:ext cx="911812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70">
                <a:latin typeface="Meiryo UI"/>
                <a:ea typeface="Meiryo UI"/>
                <a:cs typeface="Meiryo UI"/>
                <a:sym typeface="Meiryo UI"/>
              </a:defRPr>
            </a:lvl1pPr>
          </a:lstStyle>
          <a:p>
            <a:r>
              <a:rPr lang="ja-JP" altLang="en-US" sz="3600" dirty="0"/>
              <a:t>「タニモク」の特長</a:t>
            </a:r>
          </a:p>
        </p:txBody>
      </p:sp>
      <p:sp>
        <p:nvSpPr>
          <p:cNvPr id="371" name="テキスト ボックス 7"/>
          <p:cNvSpPr txBox="1"/>
          <p:nvPr/>
        </p:nvSpPr>
        <p:spPr>
          <a:xfrm>
            <a:off x="45720" y="1628777"/>
            <a:ext cx="9041929"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spc="70">
                <a:latin typeface="Meiryo UI"/>
                <a:ea typeface="Meiryo UI"/>
                <a:cs typeface="Meiryo UI"/>
                <a:sym typeface="Meiryo UI"/>
              </a:defRPr>
            </a:lvl1pPr>
          </a:lstStyle>
          <a:p>
            <a:r>
              <a:t>自分の頭ではなく、他の人の頭を使って新しい解決法の切り口を知る</a:t>
            </a:r>
          </a:p>
        </p:txBody>
      </p:sp>
      <p:sp>
        <p:nvSpPr>
          <p:cNvPr id="372" name="直線コネクタ 8"/>
          <p:cNvSpPr/>
          <p:nvPr/>
        </p:nvSpPr>
        <p:spPr>
          <a:xfrm>
            <a:off x="1610435" y="1361829"/>
            <a:ext cx="5895835" cy="1"/>
          </a:xfrm>
          <a:prstGeom prst="line">
            <a:avLst/>
          </a:prstGeom>
          <a:ln w="38100">
            <a:solidFill>
              <a:srgbClr val="49B0C1"/>
            </a:solidFill>
            <a:miter/>
          </a:ln>
        </p:spPr>
        <p:txBody>
          <a:bodyPr lIns="45719" rIns="45719"/>
          <a:lstStyle/>
          <a:p>
            <a:endParaRPr/>
          </a:p>
        </p:txBody>
      </p:sp>
      <p:sp>
        <p:nvSpPr>
          <p:cNvPr id="373" name="テキスト ボックス 10"/>
          <p:cNvSpPr txBox="1"/>
          <p:nvPr/>
        </p:nvSpPr>
        <p:spPr>
          <a:xfrm>
            <a:off x="943737" y="2472571"/>
            <a:ext cx="1685351" cy="29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b="1" spc="70">
                <a:latin typeface="Meiryo UI"/>
                <a:ea typeface="Meiryo UI"/>
                <a:cs typeface="Meiryo UI"/>
                <a:sym typeface="Meiryo UI"/>
              </a:defRPr>
            </a:lvl1pPr>
          </a:lstStyle>
          <a:p>
            <a:r>
              <a:t>特定の状況</a:t>
            </a:r>
          </a:p>
        </p:txBody>
      </p:sp>
      <p:sp>
        <p:nvSpPr>
          <p:cNvPr id="374" name="テキスト ボックス 11"/>
          <p:cNvSpPr txBox="1"/>
          <p:nvPr/>
        </p:nvSpPr>
        <p:spPr>
          <a:xfrm>
            <a:off x="943739" y="4483426"/>
            <a:ext cx="1673337"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b="1" spc="70">
                <a:latin typeface="Meiryo UI"/>
                <a:ea typeface="Meiryo UI"/>
                <a:cs typeface="Meiryo UI"/>
                <a:sym typeface="Meiryo UI"/>
              </a:defRPr>
            </a:lvl1pPr>
          </a:lstStyle>
          <a:p>
            <a:r>
              <a:t>特定の状況</a:t>
            </a:r>
          </a:p>
        </p:txBody>
      </p:sp>
      <p:sp>
        <p:nvSpPr>
          <p:cNvPr id="375" name="テキスト ボックス 12"/>
          <p:cNvSpPr txBox="1"/>
          <p:nvPr/>
        </p:nvSpPr>
        <p:spPr>
          <a:xfrm>
            <a:off x="3879542" y="2459440"/>
            <a:ext cx="1719242" cy="29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b="1" spc="70">
                <a:latin typeface="Meiryo UI"/>
                <a:ea typeface="Meiryo UI"/>
                <a:cs typeface="Meiryo UI"/>
                <a:sym typeface="Meiryo UI"/>
              </a:defRPr>
            </a:lvl1pPr>
          </a:lstStyle>
          <a:p>
            <a:r>
              <a:t>自分の頭</a:t>
            </a:r>
          </a:p>
        </p:txBody>
      </p:sp>
      <p:sp>
        <p:nvSpPr>
          <p:cNvPr id="376" name="テキスト ボックス 13"/>
          <p:cNvSpPr txBox="1"/>
          <p:nvPr/>
        </p:nvSpPr>
        <p:spPr>
          <a:xfrm>
            <a:off x="6457332" y="2386135"/>
            <a:ext cx="172960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b="1" spc="70">
                <a:latin typeface="Meiryo UI"/>
                <a:ea typeface="Meiryo UI"/>
                <a:cs typeface="Meiryo UI"/>
                <a:sym typeface="Meiryo UI"/>
              </a:defRPr>
            </a:pPr>
            <a:r>
              <a:rPr lang="ja-JP" altLang="en-US"/>
              <a:t>目標／行動</a:t>
            </a:r>
            <a:endParaRPr dirty="0"/>
          </a:p>
          <a:p>
            <a:pPr algn="ctr">
              <a:defRPr sz="1200" b="1" spc="70">
                <a:latin typeface="Meiryo UI"/>
                <a:ea typeface="Meiryo UI"/>
                <a:cs typeface="Meiryo UI"/>
                <a:sym typeface="Meiryo UI"/>
              </a:defRPr>
            </a:pPr>
            <a:r>
              <a:rPr dirty="0"/>
              <a:t>（</a:t>
            </a:r>
            <a:r>
              <a:rPr dirty="0" err="1"/>
              <a:t>いつもと同じ</a:t>
            </a:r>
            <a:r>
              <a:rPr dirty="0"/>
              <a:t>）</a:t>
            </a:r>
          </a:p>
        </p:txBody>
      </p:sp>
      <p:sp>
        <p:nvSpPr>
          <p:cNvPr id="377" name="正方形/長方形 3"/>
          <p:cNvSpPr/>
          <p:nvPr/>
        </p:nvSpPr>
        <p:spPr>
          <a:xfrm>
            <a:off x="903911" y="2300639"/>
            <a:ext cx="1758883" cy="676734"/>
          </a:xfrm>
          <a:prstGeom prst="rect">
            <a:avLst/>
          </a:prstGeom>
          <a:ln w="38100">
            <a:solidFill>
              <a:srgbClr val="E7E8E8"/>
            </a:solidFill>
            <a:miter/>
          </a:ln>
        </p:spPr>
        <p:txBody>
          <a:bodyPr lIns="45719" rIns="45719" anchor="ctr"/>
          <a:lstStyle/>
          <a:p>
            <a:pPr algn="ctr">
              <a:defRPr sz="1800">
                <a:solidFill>
                  <a:srgbClr val="FFFFFF"/>
                </a:solidFill>
              </a:defRPr>
            </a:pPr>
            <a:endParaRPr/>
          </a:p>
        </p:txBody>
      </p:sp>
      <p:sp>
        <p:nvSpPr>
          <p:cNvPr id="378" name="正方形/長方形 20"/>
          <p:cNvSpPr/>
          <p:nvPr/>
        </p:nvSpPr>
        <p:spPr>
          <a:xfrm>
            <a:off x="903911" y="3612779"/>
            <a:ext cx="1758883" cy="2042809"/>
          </a:xfrm>
          <a:prstGeom prst="rect">
            <a:avLst/>
          </a:prstGeom>
          <a:ln w="38100">
            <a:solidFill>
              <a:srgbClr val="E7E8E8"/>
            </a:solidFill>
            <a:miter/>
          </a:ln>
        </p:spPr>
        <p:txBody>
          <a:bodyPr lIns="45719" rIns="45719" anchor="ctr"/>
          <a:lstStyle/>
          <a:p>
            <a:pPr algn="ctr">
              <a:defRPr sz="1800">
                <a:solidFill>
                  <a:srgbClr val="FFFFFF"/>
                </a:solidFill>
              </a:defRPr>
            </a:pPr>
            <a:endParaRPr/>
          </a:p>
        </p:txBody>
      </p:sp>
      <p:sp>
        <p:nvSpPr>
          <p:cNvPr id="379" name="正方形/長方形 21"/>
          <p:cNvSpPr/>
          <p:nvPr/>
        </p:nvSpPr>
        <p:spPr>
          <a:xfrm>
            <a:off x="3840043" y="2300639"/>
            <a:ext cx="1804460" cy="676734"/>
          </a:xfrm>
          <a:prstGeom prst="rect">
            <a:avLst/>
          </a:prstGeom>
          <a:ln w="38100">
            <a:solidFill>
              <a:srgbClr val="E7E8E8"/>
            </a:solidFill>
            <a:miter/>
          </a:ln>
        </p:spPr>
        <p:txBody>
          <a:bodyPr lIns="45719" rIns="45719" anchor="ctr"/>
          <a:lstStyle/>
          <a:p>
            <a:pPr algn="ctr">
              <a:defRPr sz="1800">
                <a:solidFill>
                  <a:srgbClr val="FFFFFF"/>
                </a:solidFill>
              </a:defRPr>
            </a:pPr>
            <a:endParaRPr/>
          </a:p>
        </p:txBody>
      </p:sp>
      <p:sp>
        <p:nvSpPr>
          <p:cNvPr id="380" name="正方形/長方形 22"/>
          <p:cNvSpPr/>
          <p:nvPr/>
        </p:nvSpPr>
        <p:spPr>
          <a:xfrm>
            <a:off x="6411612" y="2300639"/>
            <a:ext cx="1818117" cy="676734"/>
          </a:xfrm>
          <a:prstGeom prst="rect">
            <a:avLst/>
          </a:prstGeom>
          <a:ln w="38100">
            <a:solidFill>
              <a:srgbClr val="E7E8E8"/>
            </a:solidFill>
            <a:miter/>
          </a:ln>
        </p:spPr>
        <p:txBody>
          <a:bodyPr lIns="45719" rIns="45719" anchor="ctr"/>
          <a:lstStyle/>
          <a:p>
            <a:pPr algn="ctr">
              <a:defRPr sz="1800">
                <a:solidFill>
                  <a:srgbClr val="FFFFFF"/>
                </a:solidFill>
              </a:defRPr>
            </a:pPr>
            <a:endParaRPr/>
          </a:p>
        </p:txBody>
      </p:sp>
      <p:sp>
        <p:nvSpPr>
          <p:cNvPr id="381" name="正方形/長方形 28"/>
          <p:cNvSpPr/>
          <p:nvPr/>
        </p:nvSpPr>
        <p:spPr>
          <a:xfrm>
            <a:off x="6396115" y="3818865"/>
            <a:ext cx="1620520"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82" name="正方形/長方形 29"/>
          <p:cNvSpPr/>
          <p:nvPr/>
        </p:nvSpPr>
        <p:spPr>
          <a:xfrm>
            <a:off x="6396115" y="4418584"/>
            <a:ext cx="1620520"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83" name="正方形/長方形 30"/>
          <p:cNvSpPr/>
          <p:nvPr/>
        </p:nvSpPr>
        <p:spPr>
          <a:xfrm>
            <a:off x="6396115" y="5014491"/>
            <a:ext cx="1620520"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84" name="テキスト ボックス 17"/>
          <p:cNvSpPr txBox="1"/>
          <p:nvPr/>
        </p:nvSpPr>
        <p:spPr>
          <a:xfrm>
            <a:off x="6441836" y="3879345"/>
            <a:ext cx="1523187"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解決法①</a:t>
            </a:r>
          </a:p>
        </p:txBody>
      </p:sp>
      <p:sp>
        <p:nvSpPr>
          <p:cNvPr id="385" name="テキスト ボックス 18"/>
          <p:cNvSpPr txBox="1"/>
          <p:nvPr/>
        </p:nvSpPr>
        <p:spPr>
          <a:xfrm>
            <a:off x="6441835" y="4472498"/>
            <a:ext cx="1523187" cy="26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解決法②</a:t>
            </a:r>
          </a:p>
        </p:txBody>
      </p:sp>
      <p:sp>
        <p:nvSpPr>
          <p:cNvPr id="386" name="テキスト ボックス 19"/>
          <p:cNvSpPr txBox="1"/>
          <p:nvPr/>
        </p:nvSpPr>
        <p:spPr>
          <a:xfrm>
            <a:off x="6441835" y="5078091"/>
            <a:ext cx="1523186" cy="26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解決法③</a:t>
            </a:r>
          </a:p>
        </p:txBody>
      </p:sp>
      <p:sp>
        <p:nvSpPr>
          <p:cNvPr id="387" name="右矢印 5"/>
          <p:cNvSpPr/>
          <p:nvPr/>
        </p:nvSpPr>
        <p:spPr>
          <a:xfrm>
            <a:off x="2888537" y="2462376"/>
            <a:ext cx="737316" cy="358945"/>
          </a:xfrm>
          <a:prstGeom prst="rightArrow">
            <a:avLst>
              <a:gd name="adj1" fmla="val 50243"/>
              <a:gd name="adj2" fmla="val 63754"/>
            </a:avLst>
          </a:prstGeom>
          <a:solidFill>
            <a:srgbClr val="595959"/>
          </a:solidFill>
          <a:ln w="12700">
            <a:miter lim="400000"/>
          </a:ln>
        </p:spPr>
        <p:txBody>
          <a:bodyPr lIns="45719" rIns="45719" anchor="ctr"/>
          <a:lstStyle/>
          <a:p>
            <a:pPr algn="ctr">
              <a:defRPr sz="1800">
                <a:solidFill>
                  <a:srgbClr val="FFFFFF"/>
                </a:solidFill>
              </a:defRPr>
            </a:pPr>
            <a:endParaRPr/>
          </a:p>
        </p:txBody>
      </p:sp>
      <p:sp>
        <p:nvSpPr>
          <p:cNvPr id="388" name="右矢印 33"/>
          <p:cNvSpPr/>
          <p:nvPr/>
        </p:nvSpPr>
        <p:spPr>
          <a:xfrm>
            <a:off x="5835300" y="4446914"/>
            <a:ext cx="428830" cy="358945"/>
          </a:xfrm>
          <a:prstGeom prst="rightArrow">
            <a:avLst>
              <a:gd name="adj1" fmla="val 50243"/>
              <a:gd name="adj2" fmla="val 63754"/>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389" name="正方形/長方形 23"/>
          <p:cNvSpPr/>
          <p:nvPr/>
        </p:nvSpPr>
        <p:spPr>
          <a:xfrm>
            <a:off x="4042745" y="3818865"/>
            <a:ext cx="1620521"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90" name="正方形/長方形 25"/>
          <p:cNvSpPr/>
          <p:nvPr/>
        </p:nvSpPr>
        <p:spPr>
          <a:xfrm>
            <a:off x="4042745" y="4418584"/>
            <a:ext cx="1620521"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91" name="正方形/長方形 26"/>
          <p:cNvSpPr/>
          <p:nvPr/>
        </p:nvSpPr>
        <p:spPr>
          <a:xfrm>
            <a:off x="4042745" y="5014491"/>
            <a:ext cx="1620521" cy="400815"/>
          </a:xfrm>
          <a:prstGeom prst="rect">
            <a:avLst/>
          </a:prstGeom>
          <a:solidFill>
            <a:srgbClr val="49B0C1"/>
          </a:solidFill>
          <a:ln w="25400">
            <a:solidFill>
              <a:srgbClr val="FFFFFF"/>
            </a:solidFill>
            <a:miter/>
          </a:ln>
        </p:spPr>
        <p:txBody>
          <a:bodyPr lIns="45719" rIns="45719" anchor="ctr"/>
          <a:lstStyle/>
          <a:p>
            <a:pPr algn="ctr">
              <a:defRPr sz="1800">
                <a:solidFill>
                  <a:srgbClr val="FFFFFF"/>
                </a:solidFill>
              </a:defRPr>
            </a:pPr>
            <a:endParaRPr/>
          </a:p>
        </p:txBody>
      </p:sp>
      <p:sp>
        <p:nvSpPr>
          <p:cNvPr id="392" name="テキスト ボックス 14"/>
          <p:cNvSpPr txBox="1"/>
          <p:nvPr/>
        </p:nvSpPr>
        <p:spPr>
          <a:xfrm>
            <a:off x="4082572" y="3879345"/>
            <a:ext cx="1534974"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Aさんの頭</a:t>
            </a:r>
          </a:p>
        </p:txBody>
      </p:sp>
      <p:sp>
        <p:nvSpPr>
          <p:cNvPr id="393" name="テキスト ボックス 15"/>
          <p:cNvSpPr txBox="1"/>
          <p:nvPr/>
        </p:nvSpPr>
        <p:spPr>
          <a:xfrm>
            <a:off x="4082243" y="4472498"/>
            <a:ext cx="1532041"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Bさんの頭</a:t>
            </a:r>
          </a:p>
        </p:txBody>
      </p:sp>
      <p:sp>
        <p:nvSpPr>
          <p:cNvPr id="394" name="テキスト ボックス 16"/>
          <p:cNvSpPr txBox="1"/>
          <p:nvPr/>
        </p:nvSpPr>
        <p:spPr>
          <a:xfrm>
            <a:off x="4082243" y="5078091"/>
            <a:ext cx="1532040"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spc="70">
                <a:solidFill>
                  <a:srgbClr val="FFFFFF"/>
                </a:solidFill>
                <a:latin typeface="Meiryo UI"/>
                <a:ea typeface="Meiryo UI"/>
                <a:cs typeface="Meiryo UI"/>
                <a:sym typeface="Meiryo UI"/>
              </a:defRPr>
            </a:pPr>
            <a:r>
              <a:t>Cさんの頭</a:t>
            </a:r>
          </a:p>
        </p:txBody>
      </p:sp>
      <p:sp>
        <p:nvSpPr>
          <p:cNvPr id="395" name="右矢印 44"/>
          <p:cNvSpPr/>
          <p:nvPr/>
        </p:nvSpPr>
        <p:spPr>
          <a:xfrm>
            <a:off x="5835300" y="3853761"/>
            <a:ext cx="428830" cy="358945"/>
          </a:xfrm>
          <a:prstGeom prst="rightArrow">
            <a:avLst>
              <a:gd name="adj1" fmla="val 50243"/>
              <a:gd name="adj2" fmla="val 63754"/>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396" name="右矢印 45"/>
          <p:cNvSpPr/>
          <p:nvPr/>
        </p:nvSpPr>
        <p:spPr>
          <a:xfrm>
            <a:off x="5835300" y="5052506"/>
            <a:ext cx="428830" cy="358945"/>
          </a:xfrm>
          <a:prstGeom prst="rightArrow">
            <a:avLst>
              <a:gd name="adj1" fmla="val 50243"/>
              <a:gd name="adj2" fmla="val 63754"/>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397" name="右矢印 46"/>
          <p:cNvSpPr/>
          <p:nvPr/>
        </p:nvSpPr>
        <p:spPr>
          <a:xfrm>
            <a:off x="2888537" y="4439328"/>
            <a:ext cx="737316" cy="358945"/>
          </a:xfrm>
          <a:prstGeom prst="rightArrow">
            <a:avLst>
              <a:gd name="adj1" fmla="val 50243"/>
              <a:gd name="adj2" fmla="val 63754"/>
            </a:avLst>
          </a:prstGeom>
          <a:solidFill>
            <a:srgbClr val="49B0C1"/>
          </a:solidFill>
          <a:ln w="12700">
            <a:miter lim="400000"/>
          </a:ln>
        </p:spPr>
        <p:txBody>
          <a:bodyPr lIns="45719" rIns="45719" anchor="ctr"/>
          <a:lstStyle/>
          <a:p>
            <a:pPr algn="ctr">
              <a:defRPr sz="1800">
                <a:solidFill>
                  <a:srgbClr val="FFFFFF"/>
                </a:solidFill>
              </a:defRPr>
            </a:pPr>
            <a:endParaRPr/>
          </a:p>
        </p:txBody>
      </p:sp>
      <p:sp>
        <p:nvSpPr>
          <p:cNvPr id="398" name="右矢印 47"/>
          <p:cNvSpPr/>
          <p:nvPr/>
        </p:nvSpPr>
        <p:spPr>
          <a:xfrm>
            <a:off x="5836889" y="2455276"/>
            <a:ext cx="428830" cy="358945"/>
          </a:xfrm>
          <a:prstGeom prst="rightArrow">
            <a:avLst>
              <a:gd name="adj1" fmla="val 50243"/>
              <a:gd name="adj2" fmla="val 63754"/>
            </a:avLst>
          </a:prstGeom>
          <a:solidFill>
            <a:srgbClr val="595959"/>
          </a:solidFill>
          <a:ln w="12700">
            <a:miter lim="400000"/>
          </a:ln>
        </p:spPr>
        <p:txBody>
          <a:bodyPr lIns="45719" rIns="45719" anchor="ctr"/>
          <a:lstStyle/>
          <a:p>
            <a:pPr algn="ctr">
              <a:defRPr sz="1800">
                <a:solidFill>
                  <a:srgbClr val="FFFFFF"/>
                </a:solidFill>
              </a:defRPr>
            </a:pPr>
            <a:endParaRPr/>
          </a:p>
        </p:txBody>
      </p:sp>
      <p:sp>
        <p:nvSpPr>
          <p:cNvPr id="399" name="直線コネクタ 32"/>
          <p:cNvSpPr/>
          <p:nvPr/>
        </p:nvSpPr>
        <p:spPr>
          <a:xfrm>
            <a:off x="791736" y="3251059"/>
            <a:ext cx="7560528" cy="1"/>
          </a:xfrm>
          <a:prstGeom prst="line">
            <a:avLst/>
          </a:prstGeom>
          <a:ln w="19050">
            <a:solidFill>
              <a:srgbClr val="D7D8DB"/>
            </a:solidFill>
            <a:prstDash val="sysDot"/>
            <a:miter/>
          </a:ln>
        </p:spPr>
        <p:txBody>
          <a:bodyPr lIns="45719" rIns="45719"/>
          <a:lstStyle/>
          <a:p>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60</a:t>
            </a:fld>
            <a:endParaRPr/>
          </a:p>
        </p:txBody>
      </p:sp>
      <p:sp>
        <p:nvSpPr>
          <p:cNvPr id="5" name="楕円 7">
            <a:extLst>
              <a:ext uri="{FF2B5EF4-FFF2-40B4-BE49-F238E27FC236}">
                <a16:creationId xmlns:a16="http://schemas.microsoft.com/office/drawing/2014/main" id="{911FE13D-8475-F243-907B-19A35B987278}"/>
              </a:ext>
            </a:extLst>
          </p:cNvPr>
          <p:cNvSpPr/>
          <p:nvPr/>
        </p:nvSpPr>
        <p:spPr>
          <a:xfrm>
            <a:off x="216426"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A8062B35-6F92-D944-9BAF-FCF7E0588E00}"/>
              </a:ext>
            </a:extLst>
          </p:cNvPr>
          <p:cNvGrpSpPr/>
          <p:nvPr/>
        </p:nvGrpSpPr>
        <p:grpSpPr>
          <a:xfrm>
            <a:off x="1839428" y="2122003"/>
            <a:ext cx="2181504" cy="1623001"/>
            <a:chOff x="1839428" y="2122003"/>
            <a:chExt cx="2181504" cy="1623001"/>
          </a:xfrm>
        </p:grpSpPr>
        <p:sp>
          <p:nvSpPr>
            <p:cNvPr id="13" name="楕円 9">
              <a:extLst>
                <a:ext uri="{FF2B5EF4-FFF2-40B4-BE49-F238E27FC236}">
                  <a16:creationId xmlns:a16="http://schemas.microsoft.com/office/drawing/2014/main" id="{1804905B-3EE1-6740-B08B-26471BEDE7BA}"/>
                </a:ext>
              </a:extLst>
            </p:cNvPr>
            <p:cNvSpPr/>
            <p:nvPr/>
          </p:nvSpPr>
          <p:spPr>
            <a:xfrm>
              <a:off x="2397930"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F5E6963-00CD-F846-B178-21DA4609FA63}"/>
                </a:ext>
              </a:extLst>
            </p:cNvPr>
            <p:cNvCxnSpPr>
              <a:cxnSpLocks/>
              <a:stCxn id="5" idx="6"/>
              <a:endCxn id="13" idx="2"/>
            </p:cNvCxnSpPr>
            <p:nvPr/>
          </p:nvCxnSpPr>
          <p:spPr>
            <a:xfrm>
              <a:off x="1839428"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6" name="グループ化 15">
            <a:extLst>
              <a:ext uri="{FF2B5EF4-FFF2-40B4-BE49-F238E27FC236}">
                <a16:creationId xmlns:a16="http://schemas.microsoft.com/office/drawing/2014/main" id="{53009E78-8D61-6647-AB63-8984B3F9E506}"/>
              </a:ext>
            </a:extLst>
          </p:cNvPr>
          <p:cNvGrpSpPr/>
          <p:nvPr/>
        </p:nvGrpSpPr>
        <p:grpSpPr>
          <a:xfrm>
            <a:off x="4020932" y="2122003"/>
            <a:ext cx="2338176" cy="1623001"/>
            <a:chOff x="4020932" y="2122003"/>
            <a:chExt cx="2338176" cy="1623001"/>
          </a:xfrm>
        </p:grpSpPr>
        <p:sp>
          <p:nvSpPr>
            <p:cNvPr id="17" name="楕円 10">
              <a:extLst>
                <a:ext uri="{FF2B5EF4-FFF2-40B4-BE49-F238E27FC236}">
                  <a16:creationId xmlns:a16="http://schemas.microsoft.com/office/drawing/2014/main" id="{54B07467-078C-5441-B24A-734B3B9A31BD}"/>
                </a:ext>
              </a:extLst>
            </p:cNvPr>
            <p:cNvSpPr/>
            <p:nvPr/>
          </p:nvSpPr>
          <p:spPr>
            <a:xfrm>
              <a:off x="4579434"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6FB4C0F0-B515-1845-939B-3F3C2A057706}"/>
                </a:ext>
              </a:extLst>
            </p:cNvPr>
            <p:cNvCxnSpPr>
              <a:cxnSpLocks/>
              <a:stCxn id="13" idx="6"/>
              <a:endCxn id="17" idx="2"/>
            </p:cNvCxnSpPr>
            <p:nvPr/>
          </p:nvCxnSpPr>
          <p:spPr>
            <a:xfrm>
              <a:off x="4020932"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 Box 2">
              <a:extLst>
                <a:ext uri="{FF2B5EF4-FFF2-40B4-BE49-F238E27FC236}">
                  <a16:creationId xmlns:a16="http://schemas.microsoft.com/office/drawing/2014/main" id="{00446C94-4F8E-5342-8072-15CC3205D0C7}"/>
                </a:ext>
              </a:extLst>
            </p:cNvPr>
            <p:cNvSpPr txBox="1">
              <a:spLocks noChangeArrowheads="1"/>
            </p:cNvSpPr>
            <p:nvPr/>
          </p:nvSpPr>
          <p:spPr bwMode="auto">
            <a:xfrm>
              <a:off x="4436787" y="2597459"/>
              <a:ext cx="1922321"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solidFill>
                    <a:srgbClr val="FF0000"/>
                  </a:solidFill>
                  <a:latin typeface="Meiryo UI" panose="020B0604030504040204" pitchFamily="50" charset="-128"/>
                  <a:ea typeface="Meiryo UI" panose="020B0604030504040204" pitchFamily="50" charset="-128"/>
                </a:rPr>
                <a:t>客観的かつ肯定的な</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目標</a:t>
              </a:r>
              <a:r>
                <a:rPr lang="ja-JP" altLang="en-US" sz="1600">
                  <a:solidFill>
                    <a:srgbClr val="FF0000"/>
                  </a:solidFill>
                  <a:latin typeface="Meiryo UI" panose="020B0604030504040204" pitchFamily="50" charset="-128"/>
                  <a:ea typeface="Meiryo UI" panose="020B0604030504040204" pitchFamily="50" charset="-128"/>
                </a:rPr>
                <a:t>の提案</a:t>
              </a:r>
              <a:endParaRPr lang="en-US" altLang="ja-JP" sz="1600" dirty="0">
                <a:solidFill>
                  <a:srgbClr val="FF0000"/>
                </a:solidFill>
                <a:latin typeface="Meiryo UI" panose="020B0604030504040204" pitchFamily="50" charset="-128"/>
                <a:ea typeface="Meiryo UI" panose="020B0604030504040204" pitchFamily="50" charset="-128"/>
              </a:endParaRPr>
            </a:p>
          </p:txBody>
        </p:sp>
      </p:grpSp>
      <p:grpSp>
        <p:nvGrpSpPr>
          <p:cNvPr id="20" name="グループ化 19">
            <a:extLst>
              <a:ext uri="{FF2B5EF4-FFF2-40B4-BE49-F238E27FC236}">
                <a16:creationId xmlns:a16="http://schemas.microsoft.com/office/drawing/2014/main" id="{3C5B83CE-6D49-9842-923C-7AEF0318ED19}"/>
              </a:ext>
            </a:extLst>
          </p:cNvPr>
          <p:cNvGrpSpPr/>
          <p:nvPr/>
        </p:nvGrpSpPr>
        <p:grpSpPr>
          <a:xfrm>
            <a:off x="6202436" y="2122003"/>
            <a:ext cx="2181505" cy="1623001"/>
            <a:chOff x="6202436" y="2122003"/>
            <a:chExt cx="2181505" cy="1623001"/>
          </a:xfrm>
        </p:grpSpPr>
        <p:sp>
          <p:nvSpPr>
            <p:cNvPr id="21" name="楕円 11">
              <a:extLst>
                <a:ext uri="{FF2B5EF4-FFF2-40B4-BE49-F238E27FC236}">
                  <a16:creationId xmlns:a16="http://schemas.microsoft.com/office/drawing/2014/main" id="{A534589F-B9B1-2E4B-86AE-DA99ECAC6F38}"/>
                </a:ext>
              </a:extLst>
            </p:cNvPr>
            <p:cNvSpPr/>
            <p:nvPr/>
          </p:nvSpPr>
          <p:spPr>
            <a:xfrm>
              <a:off x="6760939"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D02457B7-C831-3B4F-8374-DEFFA5BF7200}"/>
                </a:ext>
              </a:extLst>
            </p:cNvPr>
            <p:cNvCxnSpPr>
              <a:cxnSpLocks/>
              <a:stCxn id="17" idx="6"/>
              <a:endCxn id="21" idx="2"/>
            </p:cNvCxnSpPr>
            <p:nvPr/>
          </p:nvCxnSpPr>
          <p:spPr>
            <a:xfrm>
              <a:off x="6202436" y="2933504"/>
              <a:ext cx="558503"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Text Box 2">
              <a:extLst>
                <a:ext uri="{FF2B5EF4-FFF2-40B4-BE49-F238E27FC236}">
                  <a16:creationId xmlns:a16="http://schemas.microsoft.com/office/drawing/2014/main" id="{B1ACD194-E301-7247-848B-C5C371E3AAF4}"/>
                </a:ext>
              </a:extLst>
            </p:cNvPr>
            <p:cNvSpPr txBox="1">
              <a:spLocks noChangeArrowheads="1"/>
            </p:cNvSpPr>
            <p:nvPr/>
          </p:nvSpPr>
          <p:spPr bwMode="auto">
            <a:xfrm>
              <a:off x="6857698" y="2667035"/>
              <a:ext cx="1435008"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a:latin typeface="Meiryo UI" panose="020B0604030504040204" pitchFamily="50" charset="-128"/>
                  <a:ea typeface="Meiryo UI" panose="020B0604030504040204" pitchFamily="50" charset="-128"/>
                </a:rPr>
                <a:t>意見を踏まえた</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自己決定</a:t>
              </a:r>
              <a:endParaRPr lang="en-US" altLang="ja-JP" sz="1600" dirty="0">
                <a:latin typeface="Meiryo UI" panose="020B0604030504040204" pitchFamily="50" charset="-128"/>
                <a:ea typeface="Meiryo UI" panose="020B0604030504040204" pitchFamily="50" charset="-128"/>
              </a:endParaRPr>
            </a:p>
          </p:txBody>
        </p:sp>
      </p:grpSp>
      <p:grpSp>
        <p:nvGrpSpPr>
          <p:cNvPr id="25" name="グループ化 24">
            <a:extLst>
              <a:ext uri="{FF2B5EF4-FFF2-40B4-BE49-F238E27FC236}">
                <a16:creationId xmlns:a16="http://schemas.microsoft.com/office/drawing/2014/main" id="{7B48F6CA-4376-3649-9603-C2DD5F6EBECC}"/>
              </a:ext>
            </a:extLst>
          </p:cNvPr>
          <p:cNvGrpSpPr/>
          <p:nvPr/>
        </p:nvGrpSpPr>
        <p:grpSpPr>
          <a:xfrm>
            <a:off x="2312703" y="716944"/>
            <a:ext cx="6071238" cy="1385564"/>
            <a:chOff x="2312703" y="716944"/>
            <a:chExt cx="6071238" cy="1385564"/>
          </a:xfrm>
        </p:grpSpPr>
        <p:sp>
          <p:nvSpPr>
            <p:cNvPr id="26" name="右中かっこ 25">
              <a:extLst>
                <a:ext uri="{FF2B5EF4-FFF2-40B4-BE49-F238E27FC236}">
                  <a16:creationId xmlns:a16="http://schemas.microsoft.com/office/drawing/2014/main" id="{67DC20AB-DB84-134C-B575-CE0B78604A4B}"/>
                </a:ext>
              </a:extLst>
            </p:cNvPr>
            <p:cNvSpPr/>
            <p:nvPr/>
          </p:nvSpPr>
          <p:spPr>
            <a:xfrm rot="16200000">
              <a:off x="5116329" y="-1165104"/>
              <a:ext cx="463986" cy="6071238"/>
            </a:xfrm>
            <a:prstGeom prst="rightBrace">
              <a:avLst>
                <a:gd name="adj1" fmla="val 36994"/>
                <a:gd name="adj2" fmla="val 49853"/>
              </a:avLst>
            </a:prstGeom>
            <a:ln w="53975" cap="rnd">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89379A6-1B4D-6F48-9122-64BFAF080FB5}"/>
                </a:ext>
              </a:extLst>
            </p:cNvPr>
            <p:cNvPicPr>
              <a:picLocks noChangeAspect="1"/>
            </p:cNvPicPr>
            <p:nvPr/>
          </p:nvPicPr>
          <p:blipFill rotWithShape="1">
            <a:blip r:embed="rId3"/>
            <a:srcRect l="34166" t="5904" r="34167" b="69377"/>
            <a:stretch/>
          </p:blipFill>
          <p:spPr>
            <a:xfrm>
              <a:off x="4179041" y="716944"/>
              <a:ext cx="2021339" cy="828418"/>
            </a:xfrm>
            <a:prstGeom prst="rect">
              <a:avLst/>
            </a:prstGeom>
          </p:spPr>
        </p:pic>
      </p:grpSp>
      <p:sp>
        <p:nvSpPr>
          <p:cNvPr id="30" name="Text Box 2">
            <a:extLst>
              <a:ext uri="{FF2B5EF4-FFF2-40B4-BE49-F238E27FC236}">
                <a16:creationId xmlns:a16="http://schemas.microsoft.com/office/drawing/2014/main" id="{3572584E-22EB-574E-BC28-2C1456A90122}"/>
              </a:ext>
            </a:extLst>
          </p:cNvPr>
          <p:cNvSpPr txBox="1">
            <a:spLocks noChangeArrowheads="1"/>
          </p:cNvSpPr>
          <p:nvPr/>
        </p:nvSpPr>
        <p:spPr bwMode="auto">
          <a:xfrm>
            <a:off x="440266" y="2746603"/>
            <a:ext cx="1175322" cy="46166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a:latin typeface="Meiryo UI" panose="020B0604030504040204" pitchFamily="50" charset="-128"/>
                <a:ea typeface="Meiryo UI" panose="020B0604030504040204" pitchFamily="50" charset="-128"/>
              </a:rPr>
              <a:t>もやもや</a:t>
            </a:r>
            <a:endParaRPr lang="en-US" altLang="ja-JP" dirty="0">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2C74F446-7BFF-AC44-B138-421AB87A5C66}"/>
              </a:ext>
            </a:extLst>
          </p:cNvPr>
          <p:cNvSpPr txBox="1">
            <a:spLocks noChangeArrowheads="1"/>
          </p:cNvSpPr>
          <p:nvPr/>
        </p:nvSpPr>
        <p:spPr bwMode="auto">
          <a:xfrm>
            <a:off x="2634231" y="2530224"/>
            <a:ext cx="1164101" cy="830997"/>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latin typeface="Meiryo UI" panose="020B0604030504040204" pitchFamily="50" charset="-128"/>
                <a:ea typeface="Meiryo UI" panose="020B0604030504040204" pitchFamily="50" charset="-128"/>
              </a:rPr>
              <a:t>聴いてくれる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人</a:t>
            </a:r>
            <a:r>
              <a:rPr lang="ja-JP" altLang="en-US" sz="1600">
                <a:latin typeface="Meiryo UI" panose="020B0604030504040204" pitchFamily="50" charset="-128"/>
                <a:ea typeface="Meiryo UI" panose="020B0604030504040204" pitchFamily="50" charset="-128"/>
              </a:rPr>
              <a:t>がいる</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想いを話す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320717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スライド番号プレースホルダー 3"/>
          <p:cNvSpPr txBox="1">
            <a:spLocks noGrp="1"/>
          </p:cNvSpPr>
          <p:nvPr>
            <p:ph type="sldNum" sz="quarter" idx="2"/>
          </p:nvPr>
        </p:nvSpPr>
        <p:spPr>
          <a:xfrm>
            <a:off x="8662765" y="6439808"/>
            <a:ext cx="27306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61</a:t>
            </a:fld>
            <a:endParaRPr/>
          </a:p>
        </p:txBody>
      </p:sp>
      <p:sp>
        <p:nvSpPr>
          <p:cNvPr id="5" name="楕円 7">
            <a:extLst>
              <a:ext uri="{FF2B5EF4-FFF2-40B4-BE49-F238E27FC236}">
                <a16:creationId xmlns:a16="http://schemas.microsoft.com/office/drawing/2014/main" id="{911FE13D-8475-F243-907B-19A35B987278}"/>
              </a:ext>
            </a:extLst>
          </p:cNvPr>
          <p:cNvSpPr/>
          <p:nvPr/>
        </p:nvSpPr>
        <p:spPr>
          <a:xfrm>
            <a:off x="216426"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5C89F562-5068-7741-9A88-F2AA2B9FC32A}"/>
              </a:ext>
            </a:extLst>
          </p:cNvPr>
          <p:cNvGrpSpPr/>
          <p:nvPr/>
        </p:nvGrpSpPr>
        <p:grpSpPr>
          <a:xfrm>
            <a:off x="1027926" y="3745004"/>
            <a:ext cx="1943626" cy="1794020"/>
            <a:chOff x="1027926" y="3745004"/>
            <a:chExt cx="1943626" cy="1794020"/>
          </a:xfrm>
        </p:grpSpPr>
        <p:sp>
          <p:nvSpPr>
            <p:cNvPr id="8" name="楕円 8">
              <a:extLst>
                <a:ext uri="{FF2B5EF4-FFF2-40B4-BE49-F238E27FC236}">
                  <a16:creationId xmlns:a16="http://schemas.microsoft.com/office/drawing/2014/main" id="{17F33BE7-6511-6F44-BFE3-05E0C877395D}"/>
                </a:ext>
              </a:extLst>
            </p:cNvPr>
            <p:cNvSpPr/>
            <p:nvPr/>
          </p:nvSpPr>
          <p:spPr>
            <a:xfrm>
              <a:off x="1348550" y="391602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F0000"/>
                </a:solidFill>
                <a:latin typeface="Meiryo UI" panose="020B0604030504040204" pitchFamily="50" charset="-128"/>
                <a:ea typeface="Meiryo UI" panose="020B0604030504040204" pitchFamily="50" charset="-128"/>
              </a:endParaRPr>
            </a:p>
          </p:txBody>
        </p:sp>
        <p:sp>
          <p:nvSpPr>
            <p:cNvPr id="9" name="Text Box 2">
              <a:extLst>
                <a:ext uri="{FF2B5EF4-FFF2-40B4-BE49-F238E27FC236}">
                  <a16:creationId xmlns:a16="http://schemas.microsoft.com/office/drawing/2014/main" id="{261234FF-C546-1B45-AD59-EF90EE70CFCE}"/>
                </a:ext>
              </a:extLst>
            </p:cNvPr>
            <p:cNvSpPr txBox="1">
              <a:spLocks noChangeArrowheads="1"/>
            </p:cNvSpPr>
            <p:nvPr/>
          </p:nvSpPr>
          <p:spPr bwMode="auto">
            <a:xfrm>
              <a:off x="1445005" y="4238291"/>
              <a:ext cx="1476686" cy="923330"/>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solidFill>
                    <a:srgbClr val="FF0000"/>
                  </a:solidFill>
                  <a:latin typeface="Meiryo UI" panose="020B0604030504040204" pitchFamily="50" charset="-128"/>
                  <a:ea typeface="Meiryo UI" panose="020B0604030504040204" pitchFamily="50" charset="-128"/>
                </a:rPr>
                <a:t>聴いてくれる</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人がいない</a:t>
              </a:r>
              <a:endParaRPr lang="en-US" altLang="ja-JP" sz="1600" dirty="0">
                <a:solidFill>
                  <a:srgbClr val="FF0000"/>
                </a:solidFill>
                <a:latin typeface="Meiryo UI" panose="020B0604030504040204" pitchFamily="50" charset="-128"/>
                <a:ea typeface="Meiryo UI" panose="020B0604030504040204" pitchFamily="50" charset="-128"/>
              </a:endParaRPr>
            </a:p>
            <a:p>
              <a:endParaRPr lang="en-US" altLang="ja-JP" sz="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話す機会もない</a:t>
              </a:r>
              <a:endParaRPr lang="en-US" altLang="ja-JP" sz="1600" dirty="0">
                <a:solidFill>
                  <a:srgbClr val="FF0000"/>
                </a:solidFill>
                <a:latin typeface="Meiryo UI" panose="020B0604030504040204" pitchFamily="50" charset="-128"/>
                <a:ea typeface="Meiryo UI" panose="020B0604030504040204" pitchFamily="50" charset="-128"/>
              </a:endParaRPr>
            </a:p>
          </p:txBody>
        </p:sp>
        <p:cxnSp>
          <p:nvCxnSpPr>
            <p:cNvPr id="10" name="コネクタ: 曲線 18">
              <a:extLst>
                <a:ext uri="{FF2B5EF4-FFF2-40B4-BE49-F238E27FC236}">
                  <a16:creationId xmlns:a16="http://schemas.microsoft.com/office/drawing/2014/main" id="{EF23DEB6-11AF-9A4A-AEC9-D2E7891C4B16}"/>
                </a:ext>
              </a:extLst>
            </p:cNvPr>
            <p:cNvCxnSpPr>
              <a:cxnSpLocks/>
              <a:stCxn id="5" idx="4"/>
              <a:endCxn id="8" idx="2"/>
            </p:cNvCxnSpPr>
            <p:nvPr/>
          </p:nvCxnSpPr>
          <p:spPr>
            <a:xfrm rot="16200000" flipH="1">
              <a:off x="696978" y="4075952"/>
              <a:ext cx="982520" cy="320623"/>
            </a:xfrm>
            <a:prstGeom prst="curvedConnector2">
              <a:avLst/>
            </a:prstGeom>
            <a:ln w="53975" cap="rn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2" name="グループ化 11">
            <a:extLst>
              <a:ext uri="{FF2B5EF4-FFF2-40B4-BE49-F238E27FC236}">
                <a16:creationId xmlns:a16="http://schemas.microsoft.com/office/drawing/2014/main" id="{A8062B35-6F92-D944-9BAF-FCF7E0588E00}"/>
              </a:ext>
            </a:extLst>
          </p:cNvPr>
          <p:cNvGrpSpPr/>
          <p:nvPr/>
        </p:nvGrpSpPr>
        <p:grpSpPr>
          <a:xfrm>
            <a:off x="1839428" y="2122003"/>
            <a:ext cx="2181504" cy="1623001"/>
            <a:chOff x="1839428" y="2122003"/>
            <a:chExt cx="2181504" cy="1623001"/>
          </a:xfrm>
        </p:grpSpPr>
        <p:sp>
          <p:nvSpPr>
            <p:cNvPr id="13" name="楕円 9">
              <a:extLst>
                <a:ext uri="{FF2B5EF4-FFF2-40B4-BE49-F238E27FC236}">
                  <a16:creationId xmlns:a16="http://schemas.microsoft.com/office/drawing/2014/main" id="{1804905B-3EE1-6740-B08B-26471BEDE7BA}"/>
                </a:ext>
              </a:extLst>
            </p:cNvPr>
            <p:cNvSpPr/>
            <p:nvPr/>
          </p:nvSpPr>
          <p:spPr>
            <a:xfrm>
              <a:off x="2397930"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F5E6963-00CD-F846-B178-21DA4609FA63}"/>
                </a:ext>
              </a:extLst>
            </p:cNvPr>
            <p:cNvCxnSpPr>
              <a:cxnSpLocks/>
              <a:stCxn id="5" idx="6"/>
              <a:endCxn id="13" idx="2"/>
            </p:cNvCxnSpPr>
            <p:nvPr/>
          </p:nvCxnSpPr>
          <p:spPr>
            <a:xfrm>
              <a:off x="1839428"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6" name="グループ化 15">
            <a:extLst>
              <a:ext uri="{FF2B5EF4-FFF2-40B4-BE49-F238E27FC236}">
                <a16:creationId xmlns:a16="http://schemas.microsoft.com/office/drawing/2014/main" id="{53009E78-8D61-6647-AB63-8984B3F9E506}"/>
              </a:ext>
            </a:extLst>
          </p:cNvPr>
          <p:cNvGrpSpPr/>
          <p:nvPr/>
        </p:nvGrpSpPr>
        <p:grpSpPr>
          <a:xfrm>
            <a:off x="4020932" y="2122003"/>
            <a:ext cx="2338176" cy="1623001"/>
            <a:chOff x="4020932" y="2122003"/>
            <a:chExt cx="2338176" cy="1623001"/>
          </a:xfrm>
        </p:grpSpPr>
        <p:sp>
          <p:nvSpPr>
            <p:cNvPr id="17" name="楕円 10">
              <a:extLst>
                <a:ext uri="{FF2B5EF4-FFF2-40B4-BE49-F238E27FC236}">
                  <a16:creationId xmlns:a16="http://schemas.microsoft.com/office/drawing/2014/main" id="{54B07467-078C-5441-B24A-734B3B9A31BD}"/>
                </a:ext>
              </a:extLst>
            </p:cNvPr>
            <p:cNvSpPr/>
            <p:nvPr/>
          </p:nvSpPr>
          <p:spPr>
            <a:xfrm>
              <a:off x="4579434"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6FB4C0F0-B515-1845-939B-3F3C2A057706}"/>
                </a:ext>
              </a:extLst>
            </p:cNvPr>
            <p:cNvCxnSpPr>
              <a:cxnSpLocks/>
              <a:stCxn id="13" idx="6"/>
              <a:endCxn id="17" idx="2"/>
            </p:cNvCxnSpPr>
            <p:nvPr/>
          </p:nvCxnSpPr>
          <p:spPr>
            <a:xfrm>
              <a:off x="4020932" y="2933504"/>
              <a:ext cx="558502"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 Box 2">
              <a:extLst>
                <a:ext uri="{FF2B5EF4-FFF2-40B4-BE49-F238E27FC236}">
                  <a16:creationId xmlns:a16="http://schemas.microsoft.com/office/drawing/2014/main" id="{00446C94-4F8E-5342-8072-15CC3205D0C7}"/>
                </a:ext>
              </a:extLst>
            </p:cNvPr>
            <p:cNvSpPr txBox="1">
              <a:spLocks noChangeArrowheads="1"/>
            </p:cNvSpPr>
            <p:nvPr/>
          </p:nvSpPr>
          <p:spPr bwMode="auto">
            <a:xfrm>
              <a:off x="4436787" y="2597459"/>
              <a:ext cx="1922321"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solidFill>
                    <a:schemeClr val="tx1"/>
                  </a:solidFill>
                  <a:latin typeface="Meiryo UI" panose="020B0604030504040204" pitchFamily="50" charset="-128"/>
                  <a:ea typeface="Meiryo UI" panose="020B0604030504040204" pitchFamily="50" charset="-128"/>
                </a:rPr>
                <a:t>客観的かつ肯定的な</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目標</a:t>
              </a:r>
              <a:r>
                <a:rPr lang="ja-JP" altLang="en-US" sz="1600">
                  <a:solidFill>
                    <a:schemeClr val="tx1"/>
                  </a:solidFill>
                  <a:latin typeface="Meiryo UI" panose="020B0604030504040204" pitchFamily="50" charset="-128"/>
                  <a:ea typeface="Meiryo UI" panose="020B0604030504040204" pitchFamily="50" charset="-128"/>
                </a:rPr>
                <a:t>の提案</a:t>
              </a:r>
              <a:endParaRPr lang="en-US" altLang="ja-JP" sz="1600" dirty="0">
                <a:solidFill>
                  <a:schemeClr val="tx1"/>
                </a:solidFill>
                <a:latin typeface="Meiryo UI" panose="020B0604030504040204" pitchFamily="50" charset="-128"/>
                <a:ea typeface="Meiryo UI" panose="020B0604030504040204" pitchFamily="50" charset="-128"/>
              </a:endParaRPr>
            </a:p>
          </p:txBody>
        </p:sp>
      </p:grpSp>
      <p:grpSp>
        <p:nvGrpSpPr>
          <p:cNvPr id="20" name="グループ化 19">
            <a:extLst>
              <a:ext uri="{FF2B5EF4-FFF2-40B4-BE49-F238E27FC236}">
                <a16:creationId xmlns:a16="http://schemas.microsoft.com/office/drawing/2014/main" id="{3C5B83CE-6D49-9842-923C-7AEF0318ED19}"/>
              </a:ext>
            </a:extLst>
          </p:cNvPr>
          <p:cNvGrpSpPr/>
          <p:nvPr/>
        </p:nvGrpSpPr>
        <p:grpSpPr>
          <a:xfrm>
            <a:off x="6202436" y="2122003"/>
            <a:ext cx="2181505" cy="1623001"/>
            <a:chOff x="6202436" y="2122003"/>
            <a:chExt cx="2181505" cy="1623001"/>
          </a:xfrm>
        </p:grpSpPr>
        <p:sp>
          <p:nvSpPr>
            <p:cNvPr id="21" name="楕円 11">
              <a:extLst>
                <a:ext uri="{FF2B5EF4-FFF2-40B4-BE49-F238E27FC236}">
                  <a16:creationId xmlns:a16="http://schemas.microsoft.com/office/drawing/2014/main" id="{A534589F-B9B1-2E4B-86AE-DA99ECAC6F38}"/>
                </a:ext>
              </a:extLst>
            </p:cNvPr>
            <p:cNvSpPr/>
            <p:nvPr/>
          </p:nvSpPr>
          <p:spPr>
            <a:xfrm>
              <a:off x="6760939" y="2122003"/>
              <a:ext cx="1623002" cy="1623001"/>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D02457B7-C831-3B4F-8374-DEFFA5BF7200}"/>
                </a:ext>
              </a:extLst>
            </p:cNvPr>
            <p:cNvCxnSpPr>
              <a:cxnSpLocks/>
              <a:stCxn id="17" idx="6"/>
              <a:endCxn id="21" idx="2"/>
            </p:cNvCxnSpPr>
            <p:nvPr/>
          </p:nvCxnSpPr>
          <p:spPr>
            <a:xfrm>
              <a:off x="6202436" y="2933504"/>
              <a:ext cx="558503" cy="0"/>
            </a:xfrm>
            <a:prstGeom prst="straightConnector1">
              <a:avLst/>
            </a:prstGeom>
            <a:ln w="53975" cap="rnd">
              <a:solidFill>
                <a:srgbClr val="FF006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Text Box 2">
              <a:extLst>
                <a:ext uri="{FF2B5EF4-FFF2-40B4-BE49-F238E27FC236}">
                  <a16:creationId xmlns:a16="http://schemas.microsoft.com/office/drawing/2014/main" id="{B1ACD194-E301-7247-848B-C5C371E3AAF4}"/>
                </a:ext>
              </a:extLst>
            </p:cNvPr>
            <p:cNvSpPr txBox="1">
              <a:spLocks noChangeArrowheads="1"/>
            </p:cNvSpPr>
            <p:nvPr/>
          </p:nvSpPr>
          <p:spPr bwMode="auto">
            <a:xfrm>
              <a:off x="6857698" y="2667035"/>
              <a:ext cx="1435008" cy="58477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a:latin typeface="Meiryo UI" panose="020B0604030504040204" pitchFamily="50" charset="-128"/>
                  <a:ea typeface="Meiryo UI" panose="020B0604030504040204" pitchFamily="50" charset="-128"/>
                </a:rPr>
                <a:t>意見を踏まえた</a:t>
              </a:r>
              <a:endParaRPr lang="en-US" altLang="ja-JP" sz="1600" dirty="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自己決定</a:t>
              </a:r>
              <a:endParaRPr lang="en-US" altLang="ja-JP" sz="1600" dirty="0">
                <a:latin typeface="Meiryo UI" panose="020B0604030504040204" pitchFamily="50" charset="-128"/>
                <a:ea typeface="Meiryo UI" panose="020B0604030504040204" pitchFamily="50" charset="-128"/>
              </a:endParaRPr>
            </a:p>
          </p:txBody>
        </p:sp>
      </p:grpSp>
      <p:grpSp>
        <p:nvGrpSpPr>
          <p:cNvPr id="25" name="グループ化 24">
            <a:extLst>
              <a:ext uri="{FF2B5EF4-FFF2-40B4-BE49-F238E27FC236}">
                <a16:creationId xmlns:a16="http://schemas.microsoft.com/office/drawing/2014/main" id="{7B48F6CA-4376-3649-9603-C2DD5F6EBECC}"/>
              </a:ext>
            </a:extLst>
          </p:cNvPr>
          <p:cNvGrpSpPr/>
          <p:nvPr/>
        </p:nvGrpSpPr>
        <p:grpSpPr>
          <a:xfrm>
            <a:off x="2312703" y="716944"/>
            <a:ext cx="6071238" cy="1385564"/>
            <a:chOff x="2312703" y="716944"/>
            <a:chExt cx="6071238" cy="1385564"/>
          </a:xfrm>
        </p:grpSpPr>
        <p:sp>
          <p:nvSpPr>
            <p:cNvPr id="26" name="右中かっこ 25">
              <a:extLst>
                <a:ext uri="{FF2B5EF4-FFF2-40B4-BE49-F238E27FC236}">
                  <a16:creationId xmlns:a16="http://schemas.microsoft.com/office/drawing/2014/main" id="{67DC20AB-DB84-134C-B575-CE0B78604A4B}"/>
                </a:ext>
              </a:extLst>
            </p:cNvPr>
            <p:cNvSpPr/>
            <p:nvPr/>
          </p:nvSpPr>
          <p:spPr>
            <a:xfrm rot="16200000">
              <a:off x="5116329" y="-1165104"/>
              <a:ext cx="463986" cy="6071238"/>
            </a:xfrm>
            <a:prstGeom prst="rightBrace">
              <a:avLst>
                <a:gd name="adj1" fmla="val 36994"/>
                <a:gd name="adj2" fmla="val 49853"/>
              </a:avLst>
            </a:prstGeom>
            <a:ln w="53975" cap="rnd">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89379A6-1B4D-6F48-9122-64BFAF080FB5}"/>
                </a:ext>
              </a:extLst>
            </p:cNvPr>
            <p:cNvPicPr>
              <a:picLocks noChangeAspect="1"/>
            </p:cNvPicPr>
            <p:nvPr/>
          </p:nvPicPr>
          <p:blipFill rotWithShape="1">
            <a:blip r:embed="rId3"/>
            <a:srcRect l="34166" t="5904" r="34167" b="69377"/>
            <a:stretch/>
          </p:blipFill>
          <p:spPr>
            <a:xfrm>
              <a:off x="4179041" y="716944"/>
              <a:ext cx="2021339" cy="828418"/>
            </a:xfrm>
            <a:prstGeom prst="rect">
              <a:avLst/>
            </a:prstGeom>
          </p:spPr>
        </p:pic>
      </p:grpSp>
      <p:sp>
        <p:nvSpPr>
          <p:cNvPr id="30" name="Text Box 2">
            <a:extLst>
              <a:ext uri="{FF2B5EF4-FFF2-40B4-BE49-F238E27FC236}">
                <a16:creationId xmlns:a16="http://schemas.microsoft.com/office/drawing/2014/main" id="{3572584E-22EB-574E-BC28-2C1456A90122}"/>
              </a:ext>
            </a:extLst>
          </p:cNvPr>
          <p:cNvSpPr txBox="1">
            <a:spLocks noChangeArrowheads="1"/>
          </p:cNvSpPr>
          <p:nvPr/>
        </p:nvSpPr>
        <p:spPr bwMode="auto">
          <a:xfrm>
            <a:off x="440266" y="2746603"/>
            <a:ext cx="1175322" cy="461665"/>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dirty="0">
                <a:latin typeface="Meiryo UI" panose="020B0604030504040204" pitchFamily="50" charset="-128"/>
                <a:ea typeface="Meiryo UI" panose="020B0604030504040204" pitchFamily="50" charset="-128"/>
              </a:rPr>
              <a:t>もやもや</a:t>
            </a:r>
            <a:endParaRPr lang="en-US" altLang="ja-JP" dirty="0">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2C74F446-7BFF-AC44-B138-421AB87A5C66}"/>
              </a:ext>
            </a:extLst>
          </p:cNvPr>
          <p:cNvSpPr txBox="1">
            <a:spLocks noChangeArrowheads="1"/>
          </p:cNvSpPr>
          <p:nvPr/>
        </p:nvSpPr>
        <p:spPr bwMode="auto">
          <a:xfrm>
            <a:off x="2634231" y="2530224"/>
            <a:ext cx="1164101" cy="830997"/>
          </a:xfrm>
          <a:prstGeom prst="rect">
            <a:avLst/>
          </a:prstGeom>
          <a:noFill/>
          <a:ln w="9525">
            <a:noFill/>
            <a:miter lim="800000"/>
            <a:headEnd/>
            <a:tailEnd/>
          </a:ln>
        </p:spPr>
        <p:txBody>
          <a:bodyPr wrap="none">
            <a:spAutoFit/>
          </a:bodyPr>
          <a:lstStyle>
            <a:defPPr>
              <a:defRPr lang="ja-JP"/>
            </a:defPPr>
            <a:lvl1pPr algn="ctr">
              <a:defRPr sz="2400">
                <a:ea typeface="ヒラギノ角ゴ Std W8" pitchFamily="34" charset="-128"/>
              </a:defRPr>
            </a:lvl1pPr>
          </a:lstStyle>
          <a:p>
            <a:r>
              <a:rPr lang="ja-JP" altLang="en-US" sz="1600" dirty="0">
                <a:solidFill>
                  <a:srgbClr val="FF0000"/>
                </a:solidFill>
                <a:latin typeface="Meiryo UI" panose="020B0604030504040204" pitchFamily="50" charset="-128"/>
                <a:ea typeface="Meiryo UI" panose="020B0604030504040204" pitchFamily="50" charset="-128"/>
              </a:rPr>
              <a:t>聴いてくれる</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人</a:t>
            </a:r>
            <a:r>
              <a:rPr lang="ja-JP" altLang="en-US" sz="1600">
                <a:solidFill>
                  <a:srgbClr val="FF0000"/>
                </a:solidFill>
                <a:latin typeface="Meiryo UI" panose="020B0604030504040204" pitchFamily="50" charset="-128"/>
                <a:ea typeface="Meiryo UI" panose="020B0604030504040204" pitchFamily="50" charset="-128"/>
              </a:rPr>
              <a:t>がいる</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a:solidFill>
                  <a:srgbClr val="FF0000"/>
                </a:solidFill>
                <a:latin typeface="Meiryo UI" panose="020B0604030504040204" pitchFamily="50" charset="-128"/>
                <a:ea typeface="Meiryo UI" panose="020B0604030504040204" pitchFamily="50" charset="-128"/>
              </a:rPr>
              <a:t>想いを話す</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254466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スライド番号プレースホルダー 3"/>
          <p:cNvSpPr txBox="1">
            <a:spLocks noGrp="1"/>
          </p:cNvSpPr>
          <p:nvPr>
            <p:ph type="sldNum" sz="quarter" idx="2"/>
          </p:nvPr>
        </p:nvSpPr>
        <p:spPr>
          <a:xfrm>
            <a:off x="8747225" y="6439808"/>
            <a:ext cx="18860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62</a:t>
            </a:fld>
            <a:endParaRPr/>
          </a:p>
        </p:txBody>
      </p:sp>
      <p:sp>
        <p:nvSpPr>
          <p:cNvPr id="323" name="テキスト ボックス 3"/>
          <p:cNvSpPr txBox="1"/>
          <p:nvPr/>
        </p:nvSpPr>
        <p:spPr>
          <a:xfrm>
            <a:off x="-28613" y="468697"/>
            <a:ext cx="911812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spc="100">
                <a:latin typeface="Meiryo UI"/>
                <a:ea typeface="Meiryo UI"/>
                <a:cs typeface="Meiryo UI"/>
                <a:sym typeface="Meiryo UI"/>
              </a:defRPr>
            </a:lvl1pPr>
          </a:lstStyle>
          <a:p>
            <a:r>
              <a:rPr dirty="0"/>
              <a:t>「</a:t>
            </a:r>
            <a:r>
              <a:rPr dirty="0" err="1"/>
              <a:t>タニモク</a:t>
            </a:r>
            <a:r>
              <a:rPr dirty="0"/>
              <a:t>」</a:t>
            </a:r>
            <a:r>
              <a:rPr lang="ja-JP" altLang="en-US"/>
              <a:t>：他人と目標を考える。</a:t>
            </a:r>
            <a:endParaRPr dirty="0"/>
          </a:p>
        </p:txBody>
      </p:sp>
      <p:sp>
        <p:nvSpPr>
          <p:cNvPr id="324" name="直線コネクタ 4"/>
          <p:cNvSpPr/>
          <p:nvPr/>
        </p:nvSpPr>
        <p:spPr>
          <a:xfrm>
            <a:off x="1596788" y="1124744"/>
            <a:ext cx="5895835" cy="1"/>
          </a:xfrm>
          <a:prstGeom prst="line">
            <a:avLst/>
          </a:prstGeom>
          <a:ln w="38100">
            <a:solidFill>
              <a:srgbClr val="49B0C1"/>
            </a:solidFill>
            <a:miter/>
          </a:ln>
        </p:spPr>
        <p:txBody>
          <a:bodyPr lIns="45719" rIns="45719"/>
          <a:lstStyle/>
          <a:p>
            <a:endParaRPr/>
          </a:p>
        </p:txBody>
      </p:sp>
      <p:grpSp>
        <p:nvGrpSpPr>
          <p:cNvPr id="11" name="グループ化 10">
            <a:extLst>
              <a:ext uri="{FF2B5EF4-FFF2-40B4-BE49-F238E27FC236}">
                <a16:creationId xmlns:a16="http://schemas.microsoft.com/office/drawing/2014/main" id="{DFF14417-224F-7244-9E61-553E92633EF5}"/>
              </a:ext>
            </a:extLst>
          </p:cNvPr>
          <p:cNvGrpSpPr/>
          <p:nvPr/>
        </p:nvGrpSpPr>
        <p:grpSpPr>
          <a:xfrm>
            <a:off x="1206023" y="1632636"/>
            <a:ext cx="6859984" cy="4145069"/>
            <a:chOff x="1206023" y="1632636"/>
            <a:chExt cx="6859984" cy="4145069"/>
          </a:xfrm>
        </p:grpSpPr>
        <p:sp>
          <p:nvSpPr>
            <p:cNvPr id="5" name="円/楕円 4">
              <a:extLst>
                <a:ext uri="{FF2B5EF4-FFF2-40B4-BE49-F238E27FC236}">
                  <a16:creationId xmlns:a16="http://schemas.microsoft.com/office/drawing/2014/main" id="{49A1A3D9-8EE1-1C48-A1C0-5AA7FD4E745D}"/>
                </a:ext>
              </a:extLst>
            </p:cNvPr>
            <p:cNvSpPr/>
            <p:nvPr/>
          </p:nvSpPr>
          <p:spPr>
            <a:xfrm>
              <a:off x="3432131" y="3102991"/>
              <a:ext cx="2279737" cy="2279737"/>
            </a:xfrm>
            <a:prstGeom prst="ellipse">
              <a:avLst/>
            </a:prstGeom>
            <a:solidFill>
              <a:srgbClr val="49B0C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00"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a:ln>
                    <a:noFill/>
                  </a:ln>
                  <a:solidFill>
                    <a:schemeClr val="bg1"/>
                  </a:solidFill>
                  <a:effectLst/>
                  <a:uFillTx/>
                  <a:latin typeface="Century Gothic"/>
                  <a:ea typeface="Century Gothic"/>
                  <a:cs typeface="Century Gothic"/>
                  <a:sym typeface="Century Gothic"/>
                </a:rPr>
                <a:t>本人</a:t>
              </a:r>
            </a:p>
          </p:txBody>
        </p:sp>
        <p:sp>
          <p:nvSpPr>
            <p:cNvPr id="6" name="右矢印 5">
              <a:extLst>
                <a:ext uri="{FF2B5EF4-FFF2-40B4-BE49-F238E27FC236}">
                  <a16:creationId xmlns:a16="http://schemas.microsoft.com/office/drawing/2014/main" id="{93426473-C2A8-E248-8AC7-E13798B1F4A3}"/>
                </a:ext>
              </a:extLst>
            </p:cNvPr>
            <p:cNvSpPr/>
            <p:nvPr/>
          </p:nvSpPr>
          <p:spPr>
            <a:xfrm>
              <a:off x="2691820" y="3492737"/>
              <a:ext cx="966473" cy="743069"/>
            </a:xfrm>
            <a:prstGeom prst="rightArrow">
              <a:avLst>
                <a:gd name="adj1" fmla="val 50000"/>
                <a:gd name="adj2" fmla="val 82028"/>
              </a:avLst>
            </a:prstGeom>
            <a:solidFill>
              <a:srgbClr val="FFFFFF"/>
            </a:solidFill>
            <a:ln w="1270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44" name="右矢印 43">
              <a:extLst>
                <a:ext uri="{FF2B5EF4-FFF2-40B4-BE49-F238E27FC236}">
                  <a16:creationId xmlns:a16="http://schemas.microsoft.com/office/drawing/2014/main" id="{B53B5054-F0C7-744B-95F1-FAA5E50C8C20}"/>
                </a:ext>
              </a:extLst>
            </p:cNvPr>
            <p:cNvSpPr/>
            <p:nvPr/>
          </p:nvSpPr>
          <p:spPr>
            <a:xfrm>
              <a:off x="2691820" y="4482294"/>
              <a:ext cx="966473" cy="743069"/>
            </a:xfrm>
            <a:prstGeom prst="rightArrow">
              <a:avLst>
                <a:gd name="adj1" fmla="val 50000"/>
                <a:gd name="adj2" fmla="val 82028"/>
              </a:avLst>
            </a:prstGeom>
            <a:solidFill>
              <a:srgbClr val="FFFFFF"/>
            </a:solidFill>
            <a:ln w="1270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grpSp>
          <p:nvGrpSpPr>
            <p:cNvPr id="46" name="グループ化 45">
              <a:extLst>
                <a:ext uri="{FF2B5EF4-FFF2-40B4-BE49-F238E27FC236}">
                  <a16:creationId xmlns:a16="http://schemas.microsoft.com/office/drawing/2014/main" id="{DE299DD5-D090-D641-8EBB-26E1FF643037}"/>
                </a:ext>
              </a:extLst>
            </p:cNvPr>
            <p:cNvGrpSpPr/>
            <p:nvPr/>
          </p:nvGrpSpPr>
          <p:grpSpPr>
            <a:xfrm rot="10800000">
              <a:off x="5485706" y="3492737"/>
              <a:ext cx="966473" cy="1732626"/>
              <a:chOff x="2691820" y="3492737"/>
              <a:chExt cx="966473" cy="1732626"/>
            </a:xfrm>
          </p:grpSpPr>
          <p:sp>
            <p:nvSpPr>
              <p:cNvPr id="47" name="右矢印 46">
                <a:extLst>
                  <a:ext uri="{FF2B5EF4-FFF2-40B4-BE49-F238E27FC236}">
                    <a16:creationId xmlns:a16="http://schemas.microsoft.com/office/drawing/2014/main" id="{29E63D2A-68C6-EC48-B172-808E4F76681A}"/>
                  </a:ext>
                </a:extLst>
              </p:cNvPr>
              <p:cNvSpPr/>
              <p:nvPr/>
            </p:nvSpPr>
            <p:spPr>
              <a:xfrm>
                <a:off x="2691820" y="3492737"/>
                <a:ext cx="966473" cy="743069"/>
              </a:xfrm>
              <a:prstGeom prst="rightArrow">
                <a:avLst>
                  <a:gd name="adj1" fmla="val 50000"/>
                  <a:gd name="adj2" fmla="val 82028"/>
                </a:avLst>
              </a:prstGeom>
              <a:solidFill>
                <a:srgbClr val="FFFFFF"/>
              </a:solidFill>
              <a:ln w="1270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sp>
            <p:nvSpPr>
              <p:cNvPr id="48" name="右矢印 47">
                <a:extLst>
                  <a:ext uri="{FF2B5EF4-FFF2-40B4-BE49-F238E27FC236}">
                    <a16:creationId xmlns:a16="http://schemas.microsoft.com/office/drawing/2014/main" id="{06E20648-EBE9-A547-8820-6932069D750C}"/>
                  </a:ext>
                </a:extLst>
              </p:cNvPr>
              <p:cNvSpPr/>
              <p:nvPr/>
            </p:nvSpPr>
            <p:spPr>
              <a:xfrm>
                <a:off x="2691820" y="4482294"/>
                <a:ext cx="966473" cy="743069"/>
              </a:xfrm>
              <a:prstGeom prst="rightArrow">
                <a:avLst>
                  <a:gd name="adj1" fmla="val 50000"/>
                  <a:gd name="adj2" fmla="val 82028"/>
                </a:avLst>
              </a:prstGeom>
              <a:solidFill>
                <a:srgbClr val="FFFFFF"/>
              </a:solidFill>
              <a:ln w="1270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endParaRPr>
              </a:p>
            </p:txBody>
          </p:sp>
        </p:grpSp>
        <p:sp>
          <p:nvSpPr>
            <p:cNvPr id="49" name="円/楕円 48">
              <a:extLst>
                <a:ext uri="{FF2B5EF4-FFF2-40B4-BE49-F238E27FC236}">
                  <a16:creationId xmlns:a16="http://schemas.microsoft.com/office/drawing/2014/main" id="{27B3F143-CDAA-AC46-8773-38E326BE77D0}"/>
                </a:ext>
              </a:extLst>
            </p:cNvPr>
            <p:cNvSpPr/>
            <p:nvPr/>
          </p:nvSpPr>
          <p:spPr>
            <a:xfrm>
              <a:off x="1206023" y="3349680"/>
              <a:ext cx="1361753" cy="886126"/>
            </a:xfrm>
            <a:prstGeom prst="ellipse">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00"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2000">
                  <a:solidFill>
                    <a:schemeClr val="bg1"/>
                  </a:solidFill>
                </a:rPr>
                <a:t>他人</a:t>
              </a:r>
              <a:endParaRPr kumimoji="0" lang="ja-JP" altLang="en-US" sz="2000" b="0" i="0" u="none" strike="noStrike" cap="none" spc="0" normalizeH="0" baseline="0">
                <a:ln>
                  <a:noFill/>
                </a:ln>
                <a:solidFill>
                  <a:schemeClr val="bg1"/>
                </a:solidFill>
                <a:effectLst/>
                <a:uFillTx/>
                <a:latin typeface="Century Gothic"/>
                <a:ea typeface="Century Gothic"/>
                <a:cs typeface="Century Gothic"/>
                <a:sym typeface="Century Gothic"/>
              </a:endParaRPr>
            </a:p>
          </p:txBody>
        </p:sp>
        <p:sp>
          <p:nvSpPr>
            <p:cNvPr id="50" name="円/楕円 49">
              <a:extLst>
                <a:ext uri="{FF2B5EF4-FFF2-40B4-BE49-F238E27FC236}">
                  <a16:creationId xmlns:a16="http://schemas.microsoft.com/office/drawing/2014/main" id="{F7E9D56A-3882-9C41-86F9-FD2267D35E6D}"/>
                </a:ext>
              </a:extLst>
            </p:cNvPr>
            <p:cNvSpPr/>
            <p:nvPr/>
          </p:nvSpPr>
          <p:spPr>
            <a:xfrm>
              <a:off x="1206023" y="4451971"/>
              <a:ext cx="1361753" cy="886126"/>
            </a:xfrm>
            <a:prstGeom prst="ellipse">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00"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2000">
                  <a:solidFill>
                    <a:schemeClr val="bg1"/>
                  </a:solidFill>
                </a:rPr>
                <a:t>他人</a:t>
              </a:r>
              <a:endParaRPr kumimoji="0" lang="ja-JP" altLang="en-US" sz="2000" b="0" i="0" u="none" strike="noStrike" cap="none" spc="0" normalizeH="0" baseline="0">
                <a:ln>
                  <a:noFill/>
                </a:ln>
                <a:solidFill>
                  <a:schemeClr val="bg1"/>
                </a:solidFill>
                <a:effectLst/>
                <a:uFillTx/>
                <a:latin typeface="Century Gothic"/>
                <a:ea typeface="Century Gothic"/>
                <a:cs typeface="Century Gothic"/>
                <a:sym typeface="Century Gothic"/>
              </a:endParaRPr>
            </a:p>
          </p:txBody>
        </p:sp>
        <p:sp>
          <p:nvSpPr>
            <p:cNvPr id="51" name="円/楕円 50">
              <a:extLst>
                <a:ext uri="{FF2B5EF4-FFF2-40B4-BE49-F238E27FC236}">
                  <a16:creationId xmlns:a16="http://schemas.microsoft.com/office/drawing/2014/main" id="{F8A723D5-EA73-834E-B4F5-7B9B6F131A60}"/>
                </a:ext>
              </a:extLst>
            </p:cNvPr>
            <p:cNvSpPr/>
            <p:nvPr/>
          </p:nvSpPr>
          <p:spPr>
            <a:xfrm>
              <a:off x="6642319" y="3349680"/>
              <a:ext cx="1361753" cy="886126"/>
            </a:xfrm>
            <a:prstGeom prst="ellipse">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00"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2000">
                  <a:solidFill>
                    <a:schemeClr val="bg1"/>
                  </a:solidFill>
                </a:rPr>
                <a:t>他人</a:t>
              </a:r>
              <a:endParaRPr kumimoji="0" lang="ja-JP" altLang="en-US" sz="2000" b="0" i="0" u="none" strike="noStrike" cap="none" spc="0" normalizeH="0" baseline="0">
                <a:ln>
                  <a:noFill/>
                </a:ln>
                <a:solidFill>
                  <a:schemeClr val="bg1"/>
                </a:solidFill>
                <a:effectLst/>
                <a:uFillTx/>
                <a:latin typeface="Century Gothic"/>
                <a:ea typeface="Century Gothic"/>
                <a:cs typeface="Century Gothic"/>
                <a:sym typeface="Century Gothic"/>
              </a:endParaRPr>
            </a:p>
          </p:txBody>
        </p:sp>
        <p:sp>
          <p:nvSpPr>
            <p:cNvPr id="52" name="円/楕円 51">
              <a:extLst>
                <a:ext uri="{FF2B5EF4-FFF2-40B4-BE49-F238E27FC236}">
                  <a16:creationId xmlns:a16="http://schemas.microsoft.com/office/drawing/2014/main" id="{BC2D9663-17A5-DA4A-A086-92BF4D17ED26}"/>
                </a:ext>
              </a:extLst>
            </p:cNvPr>
            <p:cNvSpPr/>
            <p:nvPr/>
          </p:nvSpPr>
          <p:spPr>
            <a:xfrm>
              <a:off x="6642319" y="4451971"/>
              <a:ext cx="1361753" cy="886126"/>
            </a:xfrm>
            <a:prstGeom prst="ellipse">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00"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2000">
                  <a:solidFill>
                    <a:schemeClr val="bg1"/>
                  </a:solidFill>
                </a:rPr>
                <a:t>他人</a:t>
              </a:r>
              <a:endParaRPr kumimoji="0" lang="ja-JP" altLang="en-US" sz="2000" b="0" i="0" u="none" strike="noStrike" cap="none" spc="0" normalizeH="0" baseline="0">
                <a:ln>
                  <a:noFill/>
                </a:ln>
                <a:solidFill>
                  <a:schemeClr val="bg1"/>
                </a:solidFill>
                <a:effectLst/>
                <a:uFillTx/>
                <a:latin typeface="Century Gothic"/>
                <a:ea typeface="Century Gothic"/>
                <a:cs typeface="Century Gothic"/>
                <a:sym typeface="Century Gothic"/>
              </a:endParaRPr>
            </a:p>
          </p:txBody>
        </p:sp>
        <p:sp>
          <p:nvSpPr>
            <p:cNvPr id="8" name="テキスト ボックス 7">
              <a:extLst>
                <a:ext uri="{FF2B5EF4-FFF2-40B4-BE49-F238E27FC236}">
                  <a16:creationId xmlns:a16="http://schemas.microsoft.com/office/drawing/2014/main" id="{AB91F610-899E-A84D-A772-49623409F475}"/>
                </a:ext>
              </a:extLst>
            </p:cNvPr>
            <p:cNvSpPr txBox="1"/>
            <p:nvPr/>
          </p:nvSpPr>
          <p:spPr>
            <a:xfrm>
              <a:off x="2618126" y="5346820"/>
              <a:ext cx="656588" cy="4308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100" b="1" i="0" u="none" strike="noStrike" cap="none" spc="0" normalizeH="0" baseline="0">
                  <a:ln>
                    <a:noFill/>
                  </a:ln>
                  <a:solidFill>
                    <a:srgbClr val="000000"/>
                  </a:solidFill>
                  <a:effectLst/>
                  <a:uFillTx/>
                  <a:latin typeface="Meiryo" panose="020B0604030504040204" pitchFamily="34" charset="-128"/>
                  <a:ea typeface="Meiryo" panose="020B0604030504040204" pitchFamily="34" charset="-128"/>
                  <a:sym typeface="Century Gothic"/>
                </a:rPr>
                <a:t>フィード</a:t>
              </a:r>
              <a:endParaRPr kumimoji="0" lang="en-US" altLang="ja-JP" sz="1100" b="1" i="0" u="none" strike="noStrike" cap="none" spc="0" normalizeH="0" baseline="0" dirty="0">
                <a:ln>
                  <a:noFill/>
                </a:ln>
                <a:solidFill>
                  <a:srgbClr val="000000"/>
                </a:solidFill>
                <a:effectLst/>
                <a:uFillTx/>
                <a:latin typeface="Meiryo" panose="020B0604030504040204" pitchFamily="34" charset="-128"/>
                <a:ea typeface="Meiryo" panose="020B0604030504040204" pitchFamily="34" charset="-128"/>
                <a:sym typeface="Century Gothic"/>
              </a:endParaRPr>
            </a:p>
            <a:p>
              <a:pPr marL="0" marR="0" indent="0" algn="l" defTabSz="914400" rtl="0" fontAlgn="auto" latinLnBrk="0" hangingPunct="0">
                <a:lnSpc>
                  <a:spcPct val="100000"/>
                </a:lnSpc>
                <a:spcBef>
                  <a:spcPts val="0"/>
                </a:spcBef>
                <a:spcAft>
                  <a:spcPts val="0"/>
                </a:spcAft>
                <a:buClrTx/>
                <a:buSzTx/>
                <a:buFontTx/>
                <a:buNone/>
                <a:tabLst/>
              </a:pPr>
              <a:r>
                <a:rPr kumimoji="0" lang="ja-JP" altLang="en-US" sz="1100" b="1" i="0" u="none" strike="noStrike" cap="none" spc="0" normalizeH="0" baseline="0">
                  <a:ln>
                    <a:noFill/>
                  </a:ln>
                  <a:solidFill>
                    <a:srgbClr val="000000"/>
                  </a:solidFill>
                  <a:effectLst/>
                  <a:uFillTx/>
                  <a:latin typeface="Meiryo" panose="020B0604030504040204" pitchFamily="34" charset="-128"/>
                  <a:ea typeface="Meiryo" panose="020B0604030504040204" pitchFamily="34" charset="-128"/>
                  <a:sym typeface="Century Gothic"/>
                </a:rPr>
                <a:t>バック</a:t>
              </a:r>
              <a:endParaRPr kumimoji="0" lang="en-US" altLang="ja-JP" sz="1100" b="1" i="0" u="none" strike="noStrike" cap="none" spc="0" normalizeH="0" baseline="0" dirty="0">
                <a:ln>
                  <a:noFill/>
                </a:ln>
                <a:solidFill>
                  <a:srgbClr val="000000"/>
                </a:solidFill>
                <a:effectLst/>
                <a:uFillTx/>
                <a:latin typeface="Meiryo" panose="020B0604030504040204" pitchFamily="34" charset="-128"/>
                <a:ea typeface="Meiryo" panose="020B0604030504040204" pitchFamily="34" charset="-128"/>
                <a:sym typeface="Century Gothic"/>
              </a:endParaRPr>
            </a:p>
          </p:txBody>
        </p:sp>
        <p:sp>
          <p:nvSpPr>
            <p:cNvPr id="54" name="テキスト ボックス 53">
              <a:extLst>
                <a:ext uri="{FF2B5EF4-FFF2-40B4-BE49-F238E27FC236}">
                  <a16:creationId xmlns:a16="http://schemas.microsoft.com/office/drawing/2014/main" id="{B28F32AC-2FD1-384D-9A4D-871291438640}"/>
                </a:ext>
              </a:extLst>
            </p:cNvPr>
            <p:cNvSpPr txBox="1"/>
            <p:nvPr/>
          </p:nvSpPr>
          <p:spPr>
            <a:xfrm>
              <a:off x="5950049" y="5346820"/>
              <a:ext cx="656588" cy="4308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100" b="1" i="0" u="none" strike="noStrike" cap="none" spc="0" normalizeH="0" baseline="0">
                  <a:ln>
                    <a:noFill/>
                  </a:ln>
                  <a:solidFill>
                    <a:srgbClr val="000000"/>
                  </a:solidFill>
                  <a:effectLst/>
                  <a:uFillTx/>
                  <a:latin typeface="Meiryo" panose="020B0604030504040204" pitchFamily="34" charset="-128"/>
                  <a:ea typeface="Meiryo" panose="020B0604030504040204" pitchFamily="34" charset="-128"/>
                  <a:sym typeface="Century Gothic"/>
                </a:rPr>
                <a:t>フィード</a:t>
              </a:r>
              <a:endParaRPr kumimoji="0" lang="en-US" altLang="ja-JP" sz="1100" b="1" i="0" u="none" strike="noStrike" cap="none" spc="0" normalizeH="0" baseline="0" dirty="0">
                <a:ln>
                  <a:noFill/>
                </a:ln>
                <a:solidFill>
                  <a:srgbClr val="000000"/>
                </a:solidFill>
                <a:effectLst/>
                <a:uFillTx/>
                <a:latin typeface="Meiryo" panose="020B0604030504040204" pitchFamily="34" charset="-128"/>
                <a:ea typeface="Meiryo" panose="020B0604030504040204" pitchFamily="34" charset="-128"/>
                <a:sym typeface="Century Gothic"/>
              </a:endParaRPr>
            </a:p>
            <a:p>
              <a:pPr marL="0" marR="0" indent="0" algn="l" defTabSz="914400" rtl="0" fontAlgn="auto" latinLnBrk="0" hangingPunct="0">
                <a:lnSpc>
                  <a:spcPct val="100000"/>
                </a:lnSpc>
                <a:spcBef>
                  <a:spcPts val="0"/>
                </a:spcBef>
                <a:spcAft>
                  <a:spcPts val="0"/>
                </a:spcAft>
                <a:buClrTx/>
                <a:buSzTx/>
                <a:buFontTx/>
                <a:buNone/>
                <a:tabLst/>
              </a:pPr>
              <a:r>
                <a:rPr kumimoji="0" lang="ja-JP" altLang="en-US" sz="1100" b="1" i="0" u="none" strike="noStrike" cap="none" spc="0" normalizeH="0" baseline="0">
                  <a:ln>
                    <a:noFill/>
                  </a:ln>
                  <a:solidFill>
                    <a:srgbClr val="000000"/>
                  </a:solidFill>
                  <a:effectLst/>
                  <a:uFillTx/>
                  <a:latin typeface="Meiryo" panose="020B0604030504040204" pitchFamily="34" charset="-128"/>
                  <a:ea typeface="Meiryo" panose="020B0604030504040204" pitchFamily="34" charset="-128"/>
                  <a:sym typeface="Century Gothic"/>
                </a:rPr>
                <a:t>バック</a:t>
              </a:r>
              <a:endParaRPr kumimoji="0" lang="en-US" altLang="ja-JP" sz="1100" b="1" i="0" u="none" strike="noStrike" cap="none" spc="0" normalizeH="0" baseline="0" dirty="0">
                <a:ln>
                  <a:noFill/>
                </a:ln>
                <a:solidFill>
                  <a:srgbClr val="000000"/>
                </a:solidFill>
                <a:effectLst/>
                <a:uFillTx/>
                <a:latin typeface="Meiryo" panose="020B0604030504040204" pitchFamily="34" charset="-128"/>
                <a:ea typeface="Meiryo" panose="020B0604030504040204" pitchFamily="34" charset="-128"/>
                <a:sym typeface="Century Gothic"/>
              </a:endParaRPr>
            </a:p>
          </p:txBody>
        </p:sp>
        <p:sp>
          <p:nvSpPr>
            <p:cNvPr id="9" name="右矢印 8">
              <a:extLst>
                <a:ext uri="{FF2B5EF4-FFF2-40B4-BE49-F238E27FC236}">
                  <a16:creationId xmlns:a16="http://schemas.microsoft.com/office/drawing/2014/main" id="{E134E485-C2C6-E243-B3A9-21C0CEC3FAF0}"/>
                </a:ext>
              </a:extLst>
            </p:cNvPr>
            <p:cNvSpPr/>
            <p:nvPr/>
          </p:nvSpPr>
          <p:spPr>
            <a:xfrm rot="16200000">
              <a:off x="4246320" y="1359757"/>
              <a:ext cx="763395" cy="2932362"/>
            </a:xfrm>
            <a:prstGeom prst="rightArrow">
              <a:avLst>
                <a:gd name="adj1" fmla="val 50000"/>
                <a:gd name="adj2" fmla="val 69690"/>
              </a:avLst>
            </a:prstGeom>
            <a:solidFill>
              <a:srgbClr val="FFFFFF"/>
            </a:solidFill>
            <a:ln w="12700" cap="flat">
              <a:solidFill>
                <a:schemeClr val="bg1">
                  <a:lumMod val="50000"/>
                </a:schemeClr>
              </a:solidFill>
              <a:prstDash val="sys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a:ln>
                    <a:noFill/>
                  </a:ln>
                  <a:solidFill>
                    <a:srgbClr val="000000"/>
                  </a:solidFill>
                  <a:effectLst/>
                  <a:uFillTx/>
                  <a:latin typeface="Century Gothic"/>
                  <a:ea typeface="Century Gothic"/>
                  <a:cs typeface="Century Gothic"/>
                  <a:sym typeface="Century Gothic"/>
                </a:rPr>
                <a:t>言語化</a:t>
              </a:r>
            </a:p>
          </p:txBody>
        </p:sp>
        <p:sp>
          <p:nvSpPr>
            <p:cNvPr id="10" name="正方形/長方形 9">
              <a:extLst>
                <a:ext uri="{FF2B5EF4-FFF2-40B4-BE49-F238E27FC236}">
                  <a16:creationId xmlns:a16="http://schemas.microsoft.com/office/drawing/2014/main" id="{1A09BE79-5956-9742-9BF3-8D65ADA34339}"/>
                </a:ext>
              </a:extLst>
            </p:cNvPr>
            <p:cNvSpPr/>
            <p:nvPr/>
          </p:nvSpPr>
          <p:spPr>
            <a:xfrm>
              <a:off x="1276900" y="1632636"/>
              <a:ext cx="6789107" cy="703522"/>
            </a:xfrm>
            <a:prstGeom prst="rect">
              <a:avLst/>
            </a:prstGeom>
            <a:solidFill>
              <a:srgbClr val="FFFFFF"/>
            </a:solidFill>
            <a:ln w="41275" cap="flat">
              <a:solidFill>
                <a:schemeClr val="bg1">
                  <a:lumMod val="50000"/>
                </a:schemeClr>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800" b="1" i="0" u="none" strike="noStrike" cap="none" spc="0" normalizeH="0" baseline="0">
                  <a:ln>
                    <a:noFill/>
                  </a:ln>
                  <a:solidFill>
                    <a:srgbClr val="000000"/>
                  </a:solidFill>
                  <a:effectLst/>
                  <a:uFillTx/>
                  <a:latin typeface="Meiryo" panose="020B0604030504040204" pitchFamily="34" charset="-128"/>
                  <a:ea typeface="Meiryo" panose="020B0604030504040204" pitchFamily="34" charset="-128"/>
                  <a:sym typeface="Century Gothic"/>
                </a:rPr>
                <a:t>自分の目標や行動</a:t>
              </a:r>
            </a:p>
          </p:txBody>
        </p:sp>
      </p:grpSp>
    </p:spTree>
    <p:extLst>
      <p:ext uri="{BB962C8B-B14F-4D97-AF65-F5344CB8AC3E}">
        <p14:creationId xmlns:p14="http://schemas.microsoft.com/office/powerpoint/2010/main" val="146228343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CEA601-3B32-E644-AEA9-7DC31DC39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78" y="976897"/>
            <a:ext cx="8431285" cy="4413250"/>
          </a:xfrm>
          <a:prstGeom prst="rect">
            <a:avLst/>
          </a:prstGeom>
        </p:spPr>
      </p:pic>
    </p:spTree>
    <p:extLst>
      <p:ext uri="{BB962C8B-B14F-4D97-AF65-F5344CB8AC3E}">
        <p14:creationId xmlns:p14="http://schemas.microsoft.com/office/powerpoint/2010/main" val="108945919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スライド番号プレースホルダー 3"/>
          <p:cNvSpPr txBox="1">
            <a:spLocks noGrp="1"/>
          </p:cNvSpPr>
          <p:nvPr>
            <p:ph type="sldNum" sz="quarter" idx="2"/>
          </p:nvPr>
        </p:nvSpPr>
        <p:spPr>
          <a:xfrm>
            <a:off x="8747225" y="6439808"/>
            <a:ext cx="188601"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64</a:t>
            </a:fld>
            <a:endParaRPr/>
          </a:p>
        </p:txBody>
      </p:sp>
      <p:pic>
        <p:nvPicPr>
          <p:cNvPr id="174" name="図 2" descr="図 2"/>
          <p:cNvPicPr>
            <a:picLocks noChangeAspect="1"/>
          </p:cNvPicPr>
          <p:nvPr/>
        </p:nvPicPr>
        <p:blipFill>
          <a:blip r:embed="rId2"/>
          <a:srcRect r="2964"/>
          <a:stretch>
            <a:fillRect/>
          </a:stretch>
        </p:blipFill>
        <p:spPr>
          <a:xfrm>
            <a:off x="0" y="-11723"/>
            <a:ext cx="9144001" cy="6071331"/>
          </a:xfrm>
          <a:prstGeom prst="rect">
            <a:avLst/>
          </a:prstGeom>
          <a:ln w="12700">
            <a:miter lim="400000"/>
          </a:ln>
        </p:spPr>
      </p:pic>
      <p:sp>
        <p:nvSpPr>
          <p:cNvPr id="175" name="正方形/長方形 43"/>
          <p:cNvSpPr/>
          <p:nvPr/>
        </p:nvSpPr>
        <p:spPr>
          <a:xfrm>
            <a:off x="-1" y="6059606"/>
            <a:ext cx="9144001" cy="79839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6" name="正方形/長方形 15"/>
          <p:cNvSpPr/>
          <p:nvPr/>
        </p:nvSpPr>
        <p:spPr>
          <a:xfrm>
            <a:off x="0" y="-22389"/>
            <a:ext cx="9144001" cy="6054288"/>
          </a:xfrm>
          <a:prstGeom prst="rect">
            <a:avLst/>
          </a:prstGeom>
          <a:solidFill>
            <a:srgbClr val="000000">
              <a:alpha val="50000"/>
            </a:srgbClr>
          </a:solidFill>
          <a:ln w="12700">
            <a:miter lim="400000"/>
          </a:ln>
        </p:spPr>
        <p:txBody>
          <a:bodyPr lIns="45719" rIns="45719" anchor="ctr"/>
          <a:lstStyle/>
          <a:p>
            <a:pPr algn="ctr">
              <a:defRPr>
                <a:solidFill>
                  <a:srgbClr val="FFFFFF"/>
                </a:solidFill>
              </a:defRPr>
            </a:pPr>
            <a:endParaRPr/>
          </a:p>
        </p:txBody>
      </p:sp>
      <p:pic>
        <p:nvPicPr>
          <p:cNvPr id="177" name="図 31" descr="図 31"/>
          <p:cNvPicPr>
            <a:picLocks noChangeAspect="1"/>
          </p:cNvPicPr>
          <p:nvPr/>
        </p:nvPicPr>
        <p:blipFill>
          <a:blip r:embed="rId3"/>
          <a:stretch>
            <a:fillRect/>
          </a:stretch>
        </p:blipFill>
        <p:spPr>
          <a:xfrm>
            <a:off x="823682" y="1908867"/>
            <a:ext cx="7271931" cy="1899199"/>
          </a:xfrm>
          <a:prstGeom prst="rect">
            <a:avLst/>
          </a:prstGeom>
          <a:ln w="12700">
            <a:miter lim="400000"/>
          </a:ln>
        </p:spPr>
      </p:pic>
      <p:sp>
        <p:nvSpPr>
          <p:cNvPr id="178" name="テキスト ボックス 37"/>
          <p:cNvSpPr txBox="1"/>
          <p:nvPr/>
        </p:nvSpPr>
        <p:spPr>
          <a:xfrm>
            <a:off x="869402" y="1110475"/>
            <a:ext cx="722621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b="1" spc="180">
                <a:solidFill>
                  <a:srgbClr val="FFFFFF"/>
                </a:solidFill>
                <a:latin typeface="Meiryo UI"/>
                <a:ea typeface="Meiryo UI"/>
                <a:cs typeface="Meiryo UI"/>
                <a:sym typeface="Meiryo UI"/>
              </a:defRPr>
            </a:lvl1pPr>
          </a:lstStyle>
          <a:p>
            <a:endParaRPr dirty="0"/>
          </a:p>
        </p:txBody>
      </p:sp>
      <p:sp>
        <p:nvSpPr>
          <p:cNvPr id="10" name="テキスト ボックス 37">
            <a:extLst>
              <a:ext uri="{FF2B5EF4-FFF2-40B4-BE49-F238E27FC236}">
                <a16:creationId xmlns:a16="http://schemas.microsoft.com/office/drawing/2014/main" id="{8E1D7B60-014B-4D9B-89D7-624FA99944CD}"/>
              </a:ext>
            </a:extLst>
          </p:cNvPr>
          <p:cNvSpPr txBox="1"/>
          <p:nvPr/>
        </p:nvSpPr>
        <p:spPr>
          <a:xfrm>
            <a:off x="2355302" y="4021683"/>
            <a:ext cx="554858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b="1" spc="180">
                <a:solidFill>
                  <a:srgbClr val="FFFFFF"/>
                </a:solidFill>
                <a:latin typeface="Meiryo UI"/>
                <a:ea typeface="Meiryo UI"/>
                <a:cs typeface="Meiryo UI"/>
                <a:sym typeface="Meiryo UI"/>
              </a:defRPr>
            </a:lvl1pPr>
          </a:lstStyle>
          <a:p>
            <a:r>
              <a:rPr lang="ja-JP" altLang="en-US" sz="2000" dirty="0"/>
              <a:t>他人に目標をたててもらうワークショップ</a:t>
            </a:r>
            <a:endParaRPr sz="2000" dirty="0"/>
          </a:p>
        </p:txBody>
      </p:sp>
      <p:sp>
        <p:nvSpPr>
          <p:cNvPr id="12" name="吹き出し">
            <a:extLst>
              <a:ext uri="{FF2B5EF4-FFF2-40B4-BE49-F238E27FC236}">
                <a16:creationId xmlns:a16="http://schemas.microsoft.com/office/drawing/2014/main" id="{648BE56F-F5D6-4B02-AB0B-E043DA8AD249}"/>
              </a:ext>
            </a:extLst>
          </p:cNvPr>
          <p:cNvSpPr/>
          <p:nvPr/>
        </p:nvSpPr>
        <p:spPr>
          <a:xfrm>
            <a:off x="5944124" y="345555"/>
            <a:ext cx="2655183" cy="1005506"/>
          </a:xfrm>
          <a:prstGeom prst="wedgeEllipseCallout">
            <a:avLst>
              <a:gd name="adj1" fmla="val -31529"/>
              <a:gd name="adj2" fmla="val 63173"/>
            </a:avLst>
          </a:prstGeom>
          <a:solidFill>
            <a:srgbClr val="FFFFFF"/>
          </a:solidFill>
          <a:ln w="76200" cap="flat">
            <a:solidFill>
              <a:srgbClr val="000000"/>
            </a:solidFill>
            <a:prstDash val="solid"/>
            <a:miter lim="800000"/>
          </a:ln>
          <a:effectLst/>
        </p:spPr>
        <p:txBody>
          <a:bodyPr wrap="square" lIns="45719" tIns="45719" rIns="45719" bIns="45719" numCol="1" anchor="ctr">
            <a:noAutofit/>
          </a:bodyPr>
          <a:lstStyle/>
          <a:p>
            <a:pPr algn="ctr">
              <a:defRPr sz="2400" b="1"/>
            </a:pPr>
            <a:endParaRPr sz="2000" dirty="0"/>
          </a:p>
        </p:txBody>
      </p:sp>
      <p:sp>
        <p:nvSpPr>
          <p:cNvPr id="13" name="共有">
            <a:extLst>
              <a:ext uri="{FF2B5EF4-FFF2-40B4-BE49-F238E27FC236}">
                <a16:creationId xmlns:a16="http://schemas.microsoft.com/office/drawing/2014/main" id="{53B2A125-D19C-46A3-836F-7671321C8489}"/>
              </a:ext>
            </a:extLst>
          </p:cNvPr>
          <p:cNvSpPr txBox="1"/>
          <p:nvPr/>
        </p:nvSpPr>
        <p:spPr>
          <a:xfrm>
            <a:off x="6223091" y="666663"/>
            <a:ext cx="2299163"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atin typeface="メイリオ"/>
                <a:ea typeface="メイリオ"/>
                <a:cs typeface="メイリオ"/>
                <a:sym typeface="メイリオ"/>
              </a:defRPr>
            </a:lvl1pPr>
          </a:lstStyle>
          <a:p>
            <a:r>
              <a:rPr lang="ja-JP" altLang="en-US" sz="1800" dirty="0"/>
              <a:t>おつかれさまでした</a:t>
            </a:r>
            <a:endParaRPr lang="en-US" altLang="ja-JP" sz="1800" dirty="0"/>
          </a:p>
        </p:txBody>
      </p:sp>
    </p:spTree>
    <p:extLst>
      <p:ext uri="{BB962C8B-B14F-4D97-AF65-F5344CB8AC3E}">
        <p14:creationId xmlns:p14="http://schemas.microsoft.com/office/powerpoint/2010/main" val="17230979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405" name="テキスト ボックス 1"/>
          <p:cNvSpPr txBox="1"/>
          <p:nvPr/>
        </p:nvSpPr>
        <p:spPr>
          <a:xfrm>
            <a:off x="996943" y="2469048"/>
            <a:ext cx="759225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spc="133">
                <a:latin typeface="Meiryo UI"/>
                <a:ea typeface="Meiryo UI"/>
                <a:cs typeface="Meiryo UI"/>
                <a:sym typeface="Meiryo UI"/>
              </a:defRPr>
            </a:pPr>
            <a:r>
              <a:rPr lang="ja-JP" altLang="en-US" dirty="0"/>
              <a:t>思いもしない可能性が見つかる。</a:t>
            </a:r>
            <a:endParaRPr lang="en-US" altLang="ja-JP" dirty="0"/>
          </a:p>
          <a:p>
            <a:pPr>
              <a:defRPr sz="4000" b="1" spc="133">
                <a:latin typeface="Meiryo UI"/>
                <a:ea typeface="Meiryo UI"/>
                <a:cs typeface="Meiryo UI"/>
                <a:sym typeface="Meiryo UI"/>
              </a:defRPr>
            </a:pPr>
            <a:r>
              <a:rPr lang="ja-JP" altLang="en-US" dirty="0"/>
              <a:t>新しい関係が生まれる。</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405" name="テキスト ボックス 1"/>
          <p:cNvSpPr txBox="1"/>
          <p:nvPr/>
        </p:nvSpPr>
        <p:spPr>
          <a:xfrm>
            <a:off x="2414677" y="2721114"/>
            <a:ext cx="431464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spc="133">
                <a:latin typeface="Meiryo UI"/>
                <a:ea typeface="Meiryo UI"/>
                <a:cs typeface="Meiryo UI"/>
                <a:sym typeface="Meiryo UI"/>
              </a:defRPr>
            </a:pPr>
            <a:r>
              <a:rPr lang="ja-JP" altLang="en-US" dirty="0"/>
              <a:t>（アイスブレイク）</a:t>
            </a:r>
            <a:endParaRPr dirty="0"/>
          </a:p>
        </p:txBody>
      </p:sp>
      <p:sp>
        <p:nvSpPr>
          <p:cNvPr id="4" name="テキスト ボックス 1">
            <a:extLst>
              <a:ext uri="{FF2B5EF4-FFF2-40B4-BE49-F238E27FC236}">
                <a16:creationId xmlns:a16="http://schemas.microsoft.com/office/drawing/2014/main" id="{C4EAB7E0-02E1-46E1-9336-31A540E6B803}"/>
              </a:ext>
            </a:extLst>
          </p:cNvPr>
          <p:cNvSpPr txBox="1"/>
          <p:nvPr/>
        </p:nvSpPr>
        <p:spPr>
          <a:xfrm>
            <a:off x="1758667" y="3775398"/>
            <a:ext cx="562666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spc="133">
                <a:latin typeface="Meiryo UI"/>
                <a:ea typeface="Meiryo UI"/>
                <a:cs typeface="Meiryo UI"/>
                <a:sym typeface="Meiryo UI"/>
              </a:defRPr>
            </a:pPr>
            <a:r>
              <a:rPr lang="en-US" altLang="ja-JP" sz="3200" dirty="0"/>
              <a:t>※5</a:t>
            </a:r>
            <a:r>
              <a:rPr lang="ja-JP" altLang="en-US" sz="3200" dirty="0"/>
              <a:t>分程度でできるもの推奨</a:t>
            </a:r>
            <a:endParaRPr sz="3200" dirty="0"/>
          </a:p>
        </p:txBody>
      </p:sp>
      <p:sp>
        <p:nvSpPr>
          <p:cNvPr id="6" name="正方形/長方形 5">
            <a:extLst>
              <a:ext uri="{FF2B5EF4-FFF2-40B4-BE49-F238E27FC236}">
                <a16:creationId xmlns:a16="http://schemas.microsoft.com/office/drawing/2014/main" id="{BC597283-F89E-4B46-9951-76450C90DA1D}"/>
              </a:ext>
            </a:extLst>
          </p:cNvPr>
          <p:cNvSpPr/>
          <p:nvPr/>
        </p:nvSpPr>
        <p:spPr>
          <a:xfrm>
            <a:off x="6859671" y="136251"/>
            <a:ext cx="1940989" cy="492440"/>
          </a:xfrm>
          <a:prstGeom prst="rect">
            <a:avLst/>
          </a:prstGeom>
          <a:solidFill>
            <a:schemeClr val="tx2">
              <a:lumMod val="20000"/>
              <a:lumOff val="8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rPr>
              <a:t>任意</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a:latin typeface="Meiryo UI" panose="020B0604030504040204" pitchFamily="50" charset="-128"/>
                <a:ea typeface="Meiryo UI" panose="020B0604030504040204" pitchFamily="50" charset="-128"/>
              </a:rPr>
              <a:t>スライド</a:t>
            </a:r>
            <a:endParaRPr kumimoji="0" lang="en-US" altLang="ja-JP" sz="1300" b="0" i="0" u="none" strike="noStrike" cap="none" spc="0" normalizeH="0" baseline="0" dirty="0">
              <a:ln>
                <a:noFill/>
              </a:ln>
              <a:solidFill>
                <a:srgbClr val="000000"/>
              </a:solidFill>
              <a:effectLst/>
              <a:uFillTx/>
              <a:latin typeface="Meiryo UI" panose="020B0604030504040204" pitchFamily="50" charset="-128"/>
              <a:ea typeface="Meiryo UI" panose="020B0604030504040204" pitchFamily="50" charset="-128"/>
              <a:sym typeface="Century Gothic"/>
            </a:endParaRPr>
          </a:p>
        </p:txBody>
      </p:sp>
    </p:spTree>
    <p:extLst>
      <p:ext uri="{BB962C8B-B14F-4D97-AF65-F5344CB8AC3E}">
        <p14:creationId xmlns:p14="http://schemas.microsoft.com/office/powerpoint/2010/main" val="479329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スライド番号プレースホルダー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436" name="テキスト ボックス 10"/>
          <p:cNvSpPr txBox="1"/>
          <p:nvPr/>
        </p:nvSpPr>
        <p:spPr>
          <a:xfrm>
            <a:off x="1135212" y="2918721"/>
            <a:ext cx="277382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800" b="1" spc="100">
                <a:latin typeface="Meiryo UI"/>
                <a:ea typeface="Meiryo UI"/>
                <a:cs typeface="Meiryo UI"/>
                <a:sym typeface="Meiryo UI"/>
              </a:defRPr>
            </a:lvl1pPr>
          </a:lstStyle>
          <a:p>
            <a:r>
              <a:rPr dirty="0" err="1"/>
              <a:t>参加者のみなさん</a:t>
            </a:r>
            <a:endParaRPr lang="en-US" dirty="0"/>
          </a:p>
        </p:txBody>
      </p:sp>
      <p:sp>
        <p:nvSpPr>
          <p:cNvPr id="437" name="テキスト ボックス 18"/>
          <p:cNvSpPr txBox="1"/>
          <p:nvPr/>
        </p:nvSpPr>
        <p:spPr>
          <a:xfrm>
            <a:off x="3671861" y="2039802"/>
            <a:ext cx="4230008" cy="2353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nSpc>
                <a:spcPts val="3000"/>
              </a:lnSpc>
              <a:buSzPct val="100000"/>
              <a:buFont typeface="Arial"/>
              <a:buChar char="•"/>
              <a:defRPr sz="1800" spc="139">
                <a:latin typeface="Meiryo UI"/>
                <a:ea typeface="Meiryo UI"/>
                <a:cs typeface="Meiryo UI"/>
                <a:sym typeface="Meiryo UI"/>
              </a:defRPr>
            </a:pPr>
            <a:r>
              <a:t>オープンに、ざっくばらんに語り合う</a:t>
            </a:r>
          </a:p>
          <a:p>
            <a:pPr marL="285750" indent="-285750">
              <a:lnSpc>
                <a:spcPts val="3000"/>
              </a:lnSpc>
              <a:buSzPct val="100000"/>
              <a:buFont typeface="Arial"/>
              <a:buChar char="•"/>
              <a:defRPr sz="1800" spc="139">
                <a:latin typeface="Meiryo UI"/>
                <a:ea typeface="Meiryo UI"/>
                <a:cs typeface="Meiryo UI"/>
                <a:sym typeface="Meiryo UI"/>
              </a:defRPr>
            </a:pPr>
            <a:r>
              <a:t>お互いの視点も持ち寄り、相互作用によって刺激しあい、新たな発見を得る</a:t>
            </a:r>
          </a:p>
        </p:txBody>
      </p:sp>
      <p:sp>
        <p:nvSpPr>
          <p:cNvPr id="438" name="テキスト ボックス 27"/>
          <p:cNvSpPr txBox="1"/>
          <p:nvPr/>
        </p:nvSpPr>
        <p:spPr>
          <a:xfrm>
            <a:off x="3671861" y="4515812"/>
            <a:ext cx="3804613" cy="1566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nSpc>
                <a:spcPts val="3000"/>
              </a:lnSpc>
              <a:buSzPct val="100000"/>
              <a:buFont typeface="Arial"/>
              <a:buChar char="•"/>
              <a:defRPr sz="1800" spc="139">
                <a:latin typeface="Meiryo UI"/>
                <a:ea typeface="Meiryo UI"/>
                <a:cs typeface="Meiryo UI"/>
                <a:sym typeface="Meiryo UI"/>
              </a:defRPr>
            </a:pPr>
            <a:r>
              <a:t>進行・話し合いのプロセスのガイド</a:t>
            </a:r>
          </a:p>
          <a:p>
            <a:pPr marL="285750" indent="-285750">
              <a:lnSpc>
                <a:spcPts val="3000"/>
              </a:lnSpc>
              <a:buSzPct val="100000"/>
              <a:buFont typeface="Arial"/>
              <a:buChar char="•"/>
              <a:defRPr sz="1800" spc="139">
                <a:latin typeface="Meiryo UI"/>
                <a:ea typeface="Meiryo UI"/>
                <a:cs typeface="Meiryo UI"/>
                <a:sym typeface="Meiryo UI"/>
              </a:defRPr>
            </a:pPr>
            <a:r>
              <a:t>オンラインの機能説明やフォロー</a:t>
            </a:r>
          </a:p>
        </p:txBody>
      </p:sp>
      <p:sp>
        <p:nvSpPr>
          <p:cNvPr id="439" name="テキスト ボックス 17"/>
          <p:cNvSpPr txBox="1"/>
          <p:nvPr/>
        </p:nvSpPr>
        <p:spPr>
          <a:xfrm>
            <a:off x="1203694" y="5189145"/>
            <a:ext cx="277382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b="1" spc="100">
                <a:latin typeface="Meiryo UI"/>
                <a:ea typeface="Meiryo UI"/>
                <a:cs typeface="Meiryo UI"/>
                <a:sym typeface="Meiryo UI"/>
              </a:defRPr>
            </a:pPr>
            <a:r>
              <a:rPr dirty="0" err="1"/>
              <a:t>ファシリテータ</a:t>
            </a:r>
            <a:r>
              <a:rPr dirty="0"/>
              <a:t>ー </a:t>
            </a:r>
            <a:r>
              <a:rPr lang="en-US" dirty="0"/>
              <a:t> </a:t>
            </a:r>
            <a:r>
              <a:rPr lang="ja-JP" altLang="en-US" dirty="0"/>
              <a:t>●●</a:t>
            </a:r>
            <a:endParaRPr lang="en-US" dirty="0"/>
          </a:p>
        </p:txBody>
      </p:sp>
      <p:sp>
        <p:nvSpPr>
          <p:cNvPr id="440" name="テキスト ボックス 16"/>
          <p:cNvSpPr txBox="1"/>
          <p:nvPr/>
        </p:nvSpPr>
        <p:spPr>
          <a:xfrm>
            <a:off x="-30480" y="713749"/>
            <a:ext cx="9118129"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spc="69">
                <a:latin typeface="Meiryo UI"/>
                <a:ea typeface="Meiryo UI"/>
                <a:cs typeface="Meiryo UI"/>
                <a:sym typeface="Meiryo UI"/>
              </a:defRPr>
            </a:lvl1pPr>
          </a:lstStyle>
          <a:p>
            <a:r>
              <a:t>それぞれの役割</a:t>
            </a:r>
          </a:p>
        </p:txBody>
      </p:sp>
      <p:sp>
        <p:nvSpPr>
          <p:cNvPr id="441" name="直線コネクタ 23"/>
          <p:cNvSpPr/>
          <p:nvPr/>
        </p:nvSpPr>
        <p:spPr>
          <a:xfrm>
            <a:off x="3112263" y="1360081"/>
            <a:ext cx="2865456" cy="1"/>
          </a:xfrm>
          <a:prstGeom prst="line">
            <a:avLst/>
          </a:prstGeom>
          <a:ln w="38100">
            <a:solidFill>
              <a:srgbClr val="49B0C1"/>
            </a:solidFill>
            <a:miter/>
          </a:ln>
        </p:spPr>
        <p:txBody>
          <a:bodyPr lIns="45719" rIns="45719"/>
          <a:lstStyle/>
          <a:p>
            <a:endParaRPr/>
          </a:p>
        </p:txBody>
      </p:sp>
      <p:sp>
        <p:nvSpPr>
          <p:cNvPr id="442" name="正方形/長方形 24"/>
          <p:cNvSpPr/>
          <p:nvPr/>
        </p:nvSpPr>
        <p:spPr>
          <a:xfrm>
            <a:off x="837488" y="1725395"/>
            <a:ext cx="7469024" cy="2040447"/>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grpSp>
        <p:nvGrpSpPr>
          <p:cNvPr id="445" name="図 11"/>
          <p:cNvGrpSpPr/>
          <p:nvPr/>
        </p:nvGrpSpPr>
        <p:grpSpPr>
          <a:xfrm>
            <a:off x="1580899" y="2054138"/>
            <a:ext cx="1144766" cy="810876"/>
            <a:chOff x="0" y="0"/>
            <a:chExt cx="1144765" cy="810875"/>
          </a:xfrm>
        </p:grpSpPr>
        <p:sp>
          <p:nvSpPr>
            <p:cNvPr id="443" name="四角形"/>
            <p:cNvSpPr/>
            <p:nvPr/>
          </p:nvSpPr>
          <p:spPr>
            <a:xfrm>
              <a:off x="0" y="0"/>
              <a:ext cx="1144766" cy="810876"/>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44" name="image10.tif" descr="image10.tif"/>
            <p:cNvPicPr>
              <a:picLocks noChangeAspect="1"/>
            </p:cNvPicPr>
            <p:nvPr/>
          </p:nvPicPr>
          <p:blipFill>
            <a:blip r:embed="rId2">
              <a:alphaModFix amt="40000"/>
            </a:blip>
            <a:stretch>
              <a:fillRect/>
            </a:stretch>
          </p:blipFill>
          <p:spPr>
            <a:xfrm>
              <a:off x="0" y="0"/>
              <a:ext cx="1144766" cy="810876"/>
            </a:xfrm>
            <a:prstGeom prst="rect">
              <a:avLst/>
            </a:prstGeom>
            <a:ln w="12700" cap="flat">
              <a:noFill/>
              <a:miter lim="400000"/>
            </a:ln>
            <a:effectLst/>
          </p:spPr>
        </p:pic>
      </p:grpSp>
      <p:pic>
        <p:nvPicPr>
          <p:cNvPr id="446" name="図 12" descr="図 12"/>
          <p:cNvPicPr>
            <a:picLocks noChangeAspect="1"/>
          </p:cNvPicPr>
          <p:nvPr/>
        </p:nvPicPr>
        <p:blipFill>
          <a:blip r:embed="rId3">
            <a:alphaModFix amt="40000"/>
          </a:blip>
          <a:stretch>
            <a:fillRect/>
          </a:stretch>
        </p:blipFill>
        <p:spPr>
          <a:xfrm>
            <a:off x="1667862" y="4224632"/>
            <a:ext cx="970838" cy="908870"/>
          </a:xfrm>
          <a:prstGeom prst="rect">
            <a:avLst/>
          </a:prstGeom>
          <a:ln w="12700">
            <a:miter lim="400000"/>
          </a:ln>
        </p:spPr>
      </p:pic>
      <p:sp>
        <p:nvSpPr>
          <p:cNvPr id="447" name="正方形/長方形 26"/>
          <p:cNvSpPr/>
          <p:nvPr/>
        </p:nvSpPr>
        <p:spPr>
          <a:xfrm>
            <a:off x="837488" y="3911357"/>
            <a:ext cx="7469024" cy="2100772"/>
          </a:xfrm>
          <a:prstGeom prst="rect">
            <a:avLst/>
          </a:prstGeom>
          <a:ln w="88900">
            <a:solidFill>
              <a:srgbClr val="E7E8E8"/>
            </a:solidFill>
            <a:miter/>
          </a:ln>
        </p:spPr>
        <p:txBody>
          <a:bodyPr lIns="45719" rIns="45719" anchor="ctr"/>
          <a:lstStyle/>
          <a:p>
            <a:pPr algn="ctr">
              <a:defRPr sz="1800">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7_タニモクテンプレ">
  <a:themeElements>
    <a:clrScheme name="7_タニモクテンプレ">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7_タニモクテンプレ">
      <a:majorFont>
        <a:latin typeface="Helvetica"/>
        <a:ea typeface="Helvetica"/>
        <a:cs typeface="Helvetica"/>
      </a:majorFont>
      <a:minorFont>
        <a:latin typeface="Times Roman"/>
        <a:ea typeface="Times Roman"/>
        <a:cs typeface="Times Roman"/>
      </a:minorFont>
    </a:fontScheme>
    <a:fmtScheme name="7_タニモクテンプレ">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タニモクテンプレ">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タニモクテンプレ">
  <a:themeElements>
    <a:clrScheme name="7_タニモクテンプレ">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7_タニモクテンプレ">
      <a:majorFont>
        <a:latin typeface="Helvetica"/>
        <a:ea typeface="Helvetica"/>
        <a:cs typeface="Helvetica"/>
      </a:majorFont>
      <a:minorFont>
        <a:latin typeface="Times Roman"/>
        <a:ea typeface="Times Roman"/>
        <a:cs typeface="Times Roman"/>
      </a:minorFont>
    </a:fontScheme>
    <a:fmtScheme name="7_タニモクテンプレ">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9209</TotalTime>
  <Words>3371</Words>
  <Application>Microsoft Office PowerPoint</Application>
  <PresentationFormat>画面に合わせる (4:3)</PresentationFormat>
  <Paragraphs>744</Paragraphs>
  <Slides>64</Slides>
  <Notes>47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64</vt:i4>
      </vt:variant>
    </vt:vector>
  </HeadingPairs>
  <TitlesOfParts>
    <vt:vector size="76" baseType="lpstr">
      <vt:lpstr>Meiryo UI</vt:lpstr>
      <vt:lpstr>ＭＳ Ｐゴシック</vt:lpstr>
      <vt:lpstr>ＭＳ Ｐ明朝</vt:lpstr>
      <vt:lpstr>Times Roman</vt:lpstr>
      <vt:lpstr>メイリオ</vt:lpstr>
      <vt:lpstr>メイリオ</vt:lpstr>
      <vt:lpstr>游ゴシック</vt:lpstr>
      <vt:lpstr>游ゴシック Light</vt:lpstr>
      <vt:lpstr>Arial</vt:lpstr>
      <vt:lpstr>Century Gothic</vt:lpstr>
      <vt:lpstr>7_タニモクテンプレ</vt:lpstr>
      <vt:lpstr>5_タニモクテンプレ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三石 原士</cp:lastModifiedBy>
  <cp:revision>181</cp:revision>
  <dcterms:modified xsi:type="dcterms:W3CDTF">2023-03-02T01:37:27Z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2147334520</vt:i4>
  </property>
  <property fmtid="{D5CDD505-2E9C-101B-9397-08002B2CF9AE}" pid="3" name="_NewReviewCycle">
    <vt:lpwstr/>
  </property>
  <property fmtid="{D5CDD505-2E9C-101B-9397-08002B2CF9AE}" pid="4" name="_EmailSubject">
    <vt:lpwstr>タニモク　</vt:lpwstr>
  </property>
  <property fmtid="{D5CDD505-2E9C-101B-9397-08002B2CF9AE}" pid="5" name="_AuthorEmail">
    <vt:lpwstr>motoshi.mitsuishi@persol.co.jp</vt:lpwstr>
  </property>
  <property fmtid="{D5CDD505-2E9C-101B-9397-08002B2CF9AE}" pid="6" name="_AuthorEmailDisplayName">
    <vt:lpwstr>三石 原士</vt:lpwstr>
  </property>
</Properties>
</file>